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86" r:id="rId2"/>
    <p:sldId id="544" r:id="rId3"/>
    <p:sldId id="545" r:id="rId4"/>
    <p:sldId id="546" r:id="rId5"/>
    <p:sldId id="549" r:id="rId6"/>
    <p:sldId id="550" r:id="rId7"/>
    <p:sldId id="557" r:id="rId8"/>
    <p:sldId id="558" r:id="rId9"/>
    <p:sldId id="559" r:id="rId10"/>
    <p:sldId id="560" r:id="rId11"/>
    <p:sldId id="563" r:id="rId12"/>
    <p:sldId id="553" r:id="rId13"/>
    <p:sldId id="561" r:id="rId14"/>
    <p:sldId id="564" r:id="rId15"/>
    <p:sldId id="565" r:id="rId16"/>
    <p:sldId id="566" r:id="rId17"/>
    <p:sldId id="555" r:id="rId18"/>
    <p:sldId id="567" r:id="rId19"/>
    <p:sldId id="571" r:id="rId20"/>
    <p:sldId id="575" r:id="rId21"/>
    <p:sldId id="576" r:id="rId22"/>
    <p:sldId id="577" r:id="rId23"/>
    <p:sldId id="578" r:id="rId24"/>
    <p:sldId id="579" r:id="rId2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>
          <p15:clr>
            <a:srgbClr val="A4A3A4"/>
          </p15:clr>
        </p15:guide>
        <p15:guide id="2" pos="24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égine Tourrea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1E487D"/>
    <a:srgbClr val="FF3F3F"/>
    <a:srgbClr val="060E18"/>
    <a:srgbClr val="FFFF66"/>
    <a:srgbClr val="2167CF"/>
    <a:srgbClr val="C40000"/>
    <a:srgbClr val="FF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6" autoAdjust="0"/>
    <p:restoredTop sz="77698" autoAdjust="0"/>
  </p:normalViewPr>
  <p:slideViewPr>
    <p:cSldViewPr>
      <p:cViewPr>
        <p:scale>
          <a:sx n="125" d="100"/>
          <a:sy n="125" d="100"/>
        </p:scale>
        <p:origin x="-1446" y="-72"/>
      </p:cViewPr>
      <p:guideLst>
        <p:guide orient="horz" pos="1752"/>
        <p:guide pos="2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9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9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fld id="{04A0A5A8-4821-4E9B-8E8B-83D2BC387451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605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9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8" y="4559308"/>
            <a:ext cx="5854699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9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fld id="{57CA602D-8B95-49A5-BF1E-208C6037781D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218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602D-8B95-49A5-BF1E-208C6037781D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87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2773-242D-48B2-8304-AF504874C4A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574147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F6DD-6F9C-4B0E-B505-2B088D30D70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98317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55960-03D2-4795-B046-6832C3726537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02335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4C7B25-469B-44AC-91A1-85A1B730BC39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892412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754306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582186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548732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582544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2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512216"/>
          </a:xfrm>
        </p:spPr>
        <p:txBody>
          <a:bodyPr/>
          <a:lstStyle>
            <a:lvl1pPr algn="r">
              <a:spcAft>
                <a:spcPts val="0"/>
              </a:spcAft>
              <a:tabLst/>
              <a:defRPr sz="2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760640"/>
          </a:xfrm>
        </p:spPr>
        <p:txBody>
          <a:bodyPr/>
          <a:lstStyle>
            <a:lvl1pPr marL="268288" indent="-268288"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>
              <a:buClr>
                <a:srgbClr val="0E2138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532440" y="0"/>
            <a:ext cx="611560" cy="512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-2124"/>
            <a:ext cx="611560" cy="514340"/>
          </a:xfrm>
        </p:spPr>
        <p:txBody>
          <a:bodyPr anchor="ctr"/>
          <a:lstStyle>
            <a:lvl1pPr algn="ctr">
              <a:defRPr b="1">
                <a:solidFill>
                  <a:srgbClr val="1E487D"/>
                </a:solidFill>
              </a:defRPr>
            </a:lvl1pPr>
          </a:lstStyle>
          <a:p>
            <a:fld id="{8F8EE785-CCCB-4BF3-80C6-C3361A01862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741368"/>
            <a:ext cx="9144000" cy="116632"/>
          </a:xfrm>
          <a:prstGeom prst="rect">
            <a:avLst/>
          </a:prstGeom>
          <a:solidFill>
            <a:srgbClr val="060E1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512216"/>
            <a:ext cx="9144000" cy="45719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873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A240F-A780-443E-9582-31D01CAFD9D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276674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CD2DA-A951-43DE-9B27-EC31CEA11B2D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50129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BD6-9420-4924-A1AC-33FD0AB23EEF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76901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4C2A-369E-4267-94AC-5A32ACBB0BC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53006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CAD7-9276-4290-AEFB-7618090F8A5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801337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6A8F-630E-42EF-B4D2-0DD90096246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722556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65624-F344-4429-82F5-D3B2C336EFA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439646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761F33-3773-4BC6-AA37-395E51859AD1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Clr>
          <a:srgbClr val="1E487D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lr>
          <a:srgbClr val="1E487D"/>
        </a:buClr>
        <a:buSzPct val="90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9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emf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1.emf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2.emf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24022" y="-556435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100" dirty="0"/>
          </a:p>
        </p:txBody>
      </p:sp>
      <p:pic>
        <p:nvPicPr>
          <p:cNvPr id="2051" name="Placeholder" descr="temp_rapport_sai0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49" y="-113108"/>
            <a:ext cx="9217024" cy="71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1760" y="2564904"/>
            <a:ext cx="43924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fr-CA" altLang="fr-FR" sz="2600" dirty="0" smtClean="0">
                <a:solidFill>
                  <a:srgbClr val="1E487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itchFamily="18" charset="0"/>
              </a:rPr>
              <a:t>Revue</a:t>
            </a:r>
            <a:r>
              <a:rPr lang="fr-CA" altLang="fr-FR" sz="2600" dirty="0">
                <a:solidFill>
                  <a:srgbClr val="1E487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fr-CA" altLang="fr-FR" sz="2600" dirty="0" smtClean="0">
                <a:solidFill>
                  <a:srgbClr val="1E487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itchFamily="18" charset="0"/>
              </a:rPr>
              <a:t>de l’année 2017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fr-CA" altLang="fr-FR" sz="11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Times New Roman" pitchFamily="18" charset="0"/>
              </a:rPr>
              <a:t>Régime supplémentaire de rentes des employés syndiqués de Vidéotron Ltée – Région Ouest du Québec (Le Régime)</a:t>
            </a:r>
            <a:endParaRPr lang="fr-CA" altLang="fr-FR" sz="1150" dirty="0">
              <a:latin typeface="Century Gothic" panose="020B0502020202020204" pitchFamily="34" charset="0"/>
              <a:ea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3848" y="6351625"/>
            <a:ext cx="2880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00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Montréal, le 10 avril 2018</a:t>
            </a:r>
            <a:endParaRPr lang="fr-CA" altLang="fr-FR" sz="1000" dirty="0">
              <a:solidFill>
                <a:srgbClr val="F8F8F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059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Les gestionnaires du Fonds Général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r>
              <a:rPr lang="fr-CA" sz="2000" b="1" dirty="0" err="1" smtClean="0"/>
              <a:t>Manulife</a:t>
            </a:r>
            <a:r>
              <a:rPr lang="fr-CA" sz="2000" b="1" dirty="0" smtClean="0"/>
              <a:t> Financial (suite…)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Au 31 décembre 2017, </a:t>
            </a:r>
            <a:r>
              <a:rPr lang="fr-CA" sz="2200" dirty="0" err="1" smtClean="0"/>
              <a:t>Manulife</a:t>
            </a:r>
            <a:r>
              <a:rPr lang="fr-CA" sz="2200" dirty="0" smtClean="0"/>
              <a:t> s’occupe de gérer des placements plus « spécialisés » pour le Régime de Vidéotron:</a:t>
            </a:r>
            <a:endParaRPr lang="fr-CA" sz="2200" dirty="0"/>
          </a:p>
          <a:p>
            <a:pPr lvl="2" algn="just"/>
            <a:endParaRPr lang="fr-CA" sz="2200" dirty="0" smtClean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CA" sz="2200" dirty="0" smtClean="0"/>
              <a:t>Environ 40 M $ en </a:t>
            </a:r>
            <a:r>
              <a:rPr lang="fr-CA" sz="2200" dirty="0"/>
              <a:t>immobilier </a:t>
            </a:r>
            <a:r>
              <a:rPr lang="fr-CA" sz="2200" dirty="0" smtClean="0"/>
              <a:t>canadien.</a:t>
            </a:r>
            <a:endParaRPr lang="fr-CA" sz="2200" dirty="0"/>
          </a:p>
          <a:p>
            <a:pPr lvl="2" algn="just">
              <a:buFont typeface="Wingdings" panose="05000000000000000000" pitchFamily="2" charset="2"/>
              <a:buChar char="Ø"/>
            </a:pPr>
            <a:endParaRPr lang="fr-CA" sz="22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CA" sz="2200" dirty="0" smtClean="0"/>
              <a:t>Environ 33 M $ en revenus </a:t>
            </a:r>
            <a:r>
              <a:rPr lang="fr-CA" sz="2200" dirty="0"/>
              <a:t>fixes stratégiques mondiaux (obligations mondiales</a:t>
            </a:r>
            <a:r>
              <a:rPr lang="fr-CA" sz="2200" dirty="0" smtClean="0"/>
              <a:t>).</a:t>
            </a:r>
            <a:endParaRPr lang="fr-CA" sz="2200" dirty="0"/>
          </a:p>
          <a:p>
            <a:pPr lvl="2" algn="just">
              <a:buFont typeface="Wingdings" panose="05000000000000000000" pitchFamily="2" charset="2"/>
              <a:buChar char="Ø"/>
            </a:pPr>
            <a:endParaRPr lang="fr-CA" sz="22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CA" sz="2200" dirty="0" smtClean="0"/>
              <a:t>Environ 33 M $ en stratégies </a:t>
            </a:r>
            <a:r>
              <a:rPr lang="fr-CA" sz="2200" dirty="0"/>
              <a:t>à rendement absolu</a:t>
            </a:r>
            <a:r>
              <a:rPr lang="fr-CA" sz="2200" dirty="0" smtClean="0"/>
              <a:t>.</a:t>
            </a:r>
          </a:p>
          <a:p>
            <a:pPr marL="914400" lvl="2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68586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Les gestionnaires du Fonds Général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r>
              <a:rPr lang="fr-CA" sz="2000" b="1" dirty="0" smtClean="0"/>
              <a:t>En résumé…</a:t>
            </a:r>
            <a:endParaRPr lang="fr-CA" sz="2000" b="1" dirty="0"/>
          </a:p>
          <a:p>
            <a:endParaRPr lang="fr-CA" sz="2000" b="1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9571300"/>
              </p:ext>
            </p:extLst>
          </p:nvPr>
        </p:nvGraphicFramePr>
        <p:xfrm>
          <a:off x="132285" y="1268760"/>
          <a:ext cx="8832203" cy="4968553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563122"/>
                <a:gridCol w="3668681"/>
                <a:gridCol w="3600400"/>
              </a:tblGrid>
              <a:tr h="730011">
                <a:tc>
                  <a:txBody>
                    <a:bodyPr/>
                    <a:lstStyle/>
                    <a:p>
                      <a:pPr algn="ctr" fontAlgn="b"/>
                      <a:r>
                        <a:rPr lang="fr-CA" sz="17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Gestionnaires </a:t>
                      </a:r>
                      <a:endParaRPr lang="fr-CA" sz="17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7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Qu'est-ce </a:t>
                      </a:r>
                      <a:r>
                        <a:rPr lang="fr-CA" sz="17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qu'ils gèrent </a:t>
                      </a:r>
                      <a:r>
                        <a:rPr lang="fr-CA" sz="17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fr-CA" sz="17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7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Combien d'argent </a:t>
                      </a:r>
                      <a:r>
                        <a:rPr lang="fr-CA" sz="17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ils gèrent </a:t>
                      </a:r>
                      <a:r>
                        <a:rPr lang="fr-CA" sz="17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pour </a:t>
                      </a:r>
                      <a:r>
                        <a:rPr lang="fr-CA" sz="17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vous au </a:t>
                      </a:r>
                      <a:r>
                        <a:rPr lang="fr-CA" sz="17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 décembre 2017 ?</a:t>
                      </a:r>
                      <a:endParaRPr lang="fr-CA" sz="17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34">
                <a:tc>
                  <a:txBody>
                    <a:bodyPr/>
                    <a:lstStyle/>
                    <a:p>
                      <a:pPr algn="l" fontAlgn="ctr"/>
                      <a:r>
                        <a:rPr lang="fr-CA" sz="15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Letko</a:t>
                      </a:r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CA" sz="15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Brosseau</a:t>
                      </a:r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&amp; Associés (LBA)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 obligations canadiennes, des actions canadiennes et des actions mondiales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163 M </a:t>
                      </a:r>
                      <a:r>
                        <a:rPr lang="fr-CA" sz="15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7835">
                <a:tc>
                  <a:txBody>
                    <a:bodyPr/>
                    <a:lstStyle/>
                    <a:p>
                      <a:pPr algn="l" fontAlgn="ctr"/>
                      <a:r>
                        <a:rPr lang="fr-CA" sz="15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Mawer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 actions mondiales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M </a:t>
                      </a:r>
                      <a:r>
                        <a:rPr lang="fr-CA" sz="15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7835">
                <a:tc>
                  <a:txBody>
                    <a:bodyPr/>
                    <a:lstStyle/>
                    <a:p>
                      <a:pPr algn="l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Fidelity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 actions canadiennes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M </a:t>
                      </a:r>
                      <a:r>
                        <a:rPr lang="fr-CA" sz="15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19586">
                <a:tc>
                  <a:txBody>
                    <a:bodyPr/>
                    <a:lstStyle/>
                    <a:p>
                      <a:pPr algn="l" fontAlgn="ctr"/>
                      <a:r>
                        <a:rPr lang="fr-CA" sz="15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Manulife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 placements plus spécialisés comme de l'immobilier canadien, des obligations mondiales et des stratégies à rendement absolu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M $ en </a:t>
                      </a:r>
                      <a:r>
                        <a:rPr lang="fr-CA" sz="15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immobilier canadien </a:t>
                      </a:r>
                    </a:p>
                    <a:p>
                      <a:pPr algn="ctr" fontAlgn="ctr"/>
                      <a:r>
                        <a:rPr lang="fr-CA" sz="15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</a:t>
                      </a:r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 $ en obligations </a:t>
                      </a:r>
                      <a:r>
                        <a:rPr lang="fr-CA" sz="15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mondiales</a:t>
                      </a:r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fr-CA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M $ en stratégies à rendement absolu</a:t>
                      </a:r>
                      <a:endParaRPr lang="fr-CA" sz="15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752">
                <a:tc>
                  <a:txBody>
                    <a:bodyPr/>
                    <a:lstStyle/>
                    <a:p>
                      <a:pPr algn="l" fontAlgn="ctr"/>
                      <a:r>
                        <a:rPr lang="fr-CA" sz="15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 total</a:t>
                      </a:r>
                      <a:endParaRPr lang="fr-CA" sz="15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Une caisse diversifiée selon divers classes d'actifs et selon différents styles de gestions</a:t>
                      </a:r>
                      <a:endParaRPr lang="fr-CA" sz="15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5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334 M $</a:t>
                      </a:r>
                      <a:endParaRPr lang="fr-CA" sz="15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846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Rendement du Fonds Général pour l’année 2017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9073008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 smtClean="0"/>
              <a:t>	</a:t>
            </a:r>
            <a:endParaRPr lang="fr-CA" sz="1400" dirty="0" smtClean="0"/>
          </a:p>
          <a:p>
            <a:r>
              <a:rPr lang="fr-CA" sz="2200" dirty="0"/>
              <a:t>Le rendement brut du Fonds </a:t>
            </a:r>
            <a:r>
              <a:rPr lang="fr-CA" sz="2200" dirty="0" smtClean="0"/>
              <a:t>Général (avant frais d’administration et frais de gestion) </a:t>
            </a:r>
            <a:r>
              <a:rPr lang="fr-CA" sz="2200" dirty="0"/>
              <a:t>en 2017: 9,47%</a:t>
            </a:r>
          </a:p>
          <a:p>
            <a:pPr marL="268288" lvl="1" indent="-268288">
              <a:buSzTx/>
            </a:pPr>
            <a:r>
              <a:rPr lang="fr-CA" sz="2200" dirty="0"/>
              <a:t>Médiane SAI des fonds équilibrés  : 8,62 %</a:t>
            </a:r>
          </a:p>
          <a:p>
            <a:pPr marL="268288" lvl="1" indent="-268288">
              <a:buSzTx/>
            </a:pPr>
            <a:r>
              <a:rPr lang="fr-CA" sz="2200" dirty="0"/>
              <a:t>Position : </a:t>
            </a:r>
            <a:r>
              <a:rPr lang="fr-CA" sz="2200" dirty="0">
                <a:solidFill>
                  <a:srgbClr val="FFC000"/>
                </a:solidFill>
              </a:rPr>
              <a:t>29e percentile </a:t>
            </a:r>
            <a:r>
              <a:rPr lang="fr-CA" sz="2200" dirty="0"/>
              <a:t>dans l’univers des fonds équilibrés</a:t>
            </a:r>
          </a:p>
          <a:p>
            <a:pPr marL="0" lvl="1" indent="0">
              <a:buSzTx/>
              <a:buNone/>
            </a:pPr>
            <a:endParaRPr lang="fr-CA" sz="2200" dirty="0"/>
          </a:p>
          <a:p>
            <a:endParaRPr lang="fr-CA" sz="2200" dirty="0"/>
          </a:p>
          <a:p>
            <a:endParaRPr lang="fr-CA" sz="2200" dirty="0" smtClean="0"/>
          </a:p>
          <a:p>
            <a:endParaRPr lang="fr-CA" sz="2200" dirty="0" smtClean="0"/>
          </a:p>
          <a:p>
            <a:endParaRPr lang="fr-CA" sz="2200" dirty="0" smtClean="0"/>
          </a:p>
          <a:p>
            <a:endParaRPr lang="fr-CA" sz="2200" dirty="0"/>
          </a:p>
          <a:p>
            <a:endParaRPr lang="fr-CA" sz="2200" dirty="0" smtClean="0"/>
          </a:p>
          <a:p>
            <a:endParaRPr lang="fr-CA" sz="2200" dirty="0" smtClean="0"/>
          </a:p>
          <a:p>
            <a:endParaRPr lang="fr-CA" sz="2600" dirty="0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 bwMode="auto">
          <a:xfrm>
            <a:off x="2627784" y="2677481"/>
            <a:ext cx="4464496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25%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kumimoji="0" lang="en-CA" sz="2200" b="0" i="0" u="none" strike="noStrike" cap="none" normalizeH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meilleures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: </a:t>
            </a:r>
            <a:r>
              <a:rPr kumimoji="0" lang="fr-CA" sz="2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&gt;9,81%</a:t>
            </a:r>
            <a:endParaRPr kumimoji="0" lang="fr-CA" sz="2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 bwMode="auto">
          <a:xfrm>
            <a:off x="2627784" y="3397561"/>
            <a:ext cx="6480720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200" dirty="0" smtClean="0">
                <a:solidFill>
                  <a:srgbClr val="FFC000"/>
                </a:solidFill>
                <a:latin typeface="Tahoma" pitchFamily="34" charset="0"/>
              </a:rPr>
              <a:t>25% à 50</a:t>
            </a: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</a:rPr>
              <a:t>%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</a:rPr>
              <a:t> </a:t>
            </a:r>
            <a:r>
              <a:rPr kumimoji="0" lang="en-CA" sz="2200" b="0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</a:rPr>
              <a:t>meilleures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</a:rPr>
              <a:t>: </a:t>
            </a:r>
            <a:r>
              <a:rPr kumimoji="0" lang="fr-CA" sz="22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</a:rPr>
              <a:t>Entre 8,62 % et 9,81 %</a:t>
            </a:r>
            <a:endParaRPr kumimoji="0" lang="fr-CA" sz="2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 bwMode="auto">
          <a:xfrm>
            <a:off x="2627784" y="4045633"/>
            <a:ext cx="6480720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200" dirty="0" smtClean="0">
                <a:solidFill>
                  <a:srgbClr val="FF0000"/>
                </a:solidFill>
                <a:latin typeface="Tahoma" pitchFamily="34" charset="0"/>
              </a:rPr>
              <a:t>25</a:t>
            </a: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% à 50% </a:t>
            </a:r>
            <a:r>
              <a:rPr kumimoji="0" lang="en-CA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pires</a:t>
            </a: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: Entre </a:t>
            </a:r>
            <a:r>
              <a:rPr lang="fr-CA" sz="2200" dirty="0" smtClean="0">
                <a:solidFill>
                  <a:srgbClr val="FF0000"/>
                </a:solidFill>
                <a:latin typeface="Tahoma" pitchFamily="34" charset="0"/>
              </a:rPr>
              <a:t>7,21 % et 8,62 %</a:t>
            </a:r>
            <a:endParaRPr kumimoji="0" lang="fr-CA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457"/>
            <a:ext cx="2376264" cy="291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>
            <p:custDataLst>
              <p:tags r:id="rId8"/>
            </p:custDataLst>
          </p:nvPr>
        </p:nvSpPr>
        <p:spPr bwMode="auto">
          <a:xfrm>
            <a:off x="2627784" y="4765713"/>
            <a:ext cx="6408712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200" dirty="0" smtClean="0">
                <a:solidFill>
                  <a:srgbClr val="339933"/>
                </a:solidFill>
                <a:latin typeface="Tahoma" pitchFamily="34" charset="0"/>
              </a:rPr>
              <a:t>25</a:t>
            </a: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ahoma" pitchFamily="34" charset="0"/>
              </a:rPr>
              <a:t>%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rgbClr val="339933"/>
                </a:solidFill>
                <a:effectLst/>
                <a:latin typeface="Tahoma" pitchFamily="34" charset="0"/>
              </a:rPr>
              <a:t> </a:t>
            </a:r>
            <a:r>
              <a:rPr kumimoji="0" lang="en-CA" sz="2200" b="0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ahoma" pitchFamily="34" charset="0"/>
              </a:rPr>
              <a:t>pires</a:t>
            </a: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ahoma" pitchFamily="34" charset="0"/>
              </a:rPr>
              <a:t>: Entre </a:t>
            </a:r>
            <a:r>
              <a:rPr lang="fr-CA" sz="2200" dirty="0" smtClean="0">
                <a:solidFill>
                  <a:srgbClr val="339933"/>
                </a:solidFill>
                <a:latin typeface="Tahoma" pitchFamily="34" charset="0"/>
              </a:rPr>
              <a:t>5,26 % et 7,21 %</a:t>
            </a:r>
            <a:endParaRPr kumimoji="0" lang="fr-CA" sz="22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9"/>
            </p:custDataLst>
          </p:nvPr>
        </p:nvSpPr>
        <p:spPr bwMode="auto">
          <a:xfrm>
            <a:off x="1190192" y="3284984"/>
            <a:ext cx="272556" cy="216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Connecteur droit avec flèche 8"/>
          <p:cNvCxnSpPr>
            <a:stCxn id="3" idx="0"/>
          </p:cNvCxnSpPr>
          <p:nvPr>
            <p:custDataLst>
              <p:tags r:id="rId10"/>
            </p:custDataLst>
          </p:nvPr>
        </p:nvCxnSpPr>
        <p:spPr bwMode="auto">
          <a:xfrm flipV="1">
            <a:off x="1326470" y="2348880"/>
            <a:ext cx="509226" cy="93610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82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Rendement du Fonds Général pour l’année 2017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endParaRPr lang="fr-CA" sz="20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5709879"/>
              </p:ext>
            </p:extLst>
          </p:nvPr>
        </p:nvGraphicFramePr>
        <p:xfrm>
          <a:off x="251520" y="587790"/>
          <a:ext cx="8784976" cy="6110198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4678954"/>
                <a:gridCol w="4106022"/>
              </a:tblGrid>
              <a:tr h="1027063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Gestionnaires</a:t>
                      </a:r>
                      <a:endParaRPr lang="fr-CA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Rendement brut 2017 </a:t>
                      </a:r>
                      <a:br>
                        <a:rPr lang="fr-CA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fr-CA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(avant frais d'administration et de gestion)</a:t>
                      </a:r>
                      <a:endParaRPr lang="fr-CA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Letko</a:t>
                      </a:r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CA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Brosseau</a:t>
                      </a:r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Mandat équilibré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10,46%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Mawer</a:t>
                      </a:r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Actions mondiales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19,08%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Fidelity - Actions canadiennes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9,01%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Manulife</a:t>
                      </a:r>
                      <a:r>
                        <a:rPr lang="fr-CA" sz="20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Immobilier </a:t>
                      </a:r>
                      <a:r>
                        <a:rPr lang="fr-CA" sz="20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canadien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4,91%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Manulife</a:t>
                      </a:r>
                      <a:r>
                        <a:rPr lang="fr-CA" sz="20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Obligations mondiales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4,60%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740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Manulife</a:t>
                      </a:r>
                      <a:r>
                        <a:rPr lang="fr-CA" sz="20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Stratégies à rendement absolu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4,09%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Fonds Général 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9,47%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Médiane SAI des fonds équilibrés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8,62%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622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Position percentile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29e</a:t>
                      </a:r>
                      <a:endParaRPr lang="fr-CA" sz="2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1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Répartition réelle de l’actif du Fonds Transition</a:t>
            </a:r>
            <a:endParaRPr lang="fr-CA" altLang="fr-F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5" y="819984"/>
            <a:ext cx="8706089" cy="56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724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Rendements </a:t>
            </a:r>
            <a:r>
              <a:rPr lang="fr-CA" sz="2000" dirty="0" smtClean="0"/>
              <a:t>nets de </a:t>
            </a:r>
            <a:r>
              <a:rPr lang="fr-CA" sz="2000" dirty="0" smtClean="0"/>
              <a:t>frais par année de calendrier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9073008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 smtClean="0"/>
              <a:t>	</a:t>
            </a:r>
            <a:endParaRPr lang="fr-CA" sz="1400" dirty="0" smtClean="0"/>
          </a:p>
        </p:txBody>
      </p:sp>
      <p:graphicFrame>
        <p:nvGraphicFramePr>
          <p:cNvPr id="12" name="Group 8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15798098"/>
              </p:ext>
            </p:extLst>
          </p:nvPr>
        </p:nvGraphicFramePr>
        <p:xfrm>
          <a:off x="179512" y="980728"/>
          <a:ext cx="8229600" cy="490854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4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Année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Frais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Fonds </a:t>
                      </a:r>
                      <a:b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Général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Fonds Transition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2017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0,58 %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8,89 %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4,23 %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2016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0,55 %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8,34 %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5,48 %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2015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0,56 %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3,41 %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3,08 %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2014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0,58 %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8,33 %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5,17 %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2013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0,52 %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17,98 %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13,11 %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4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Rendements </a:t>
            </a:r>
            <a:r>
              <a:rPr lang="fr-CA" sz="2000" dirty="0" smtClean="0"/>
              <a:t>nets de </a:t>
            </a:r>
            <a:r>
              <a:rPr lang="fr-CA" sz="2000" dirty="0" smtClean="0"/>
              <a:t>frais sur périodes mobiles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9073008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 smtClean="0"/>
              <a:t>	</a:t>
            </a:r>
            <a:endParaRPr lang="fr-CA" sz="1400" dirty="0" smtClean="0"/>
          </a:p>
        </p:txBody>
      </p:sp>
      <p:graphicFrame>
        <p:nvGraphicFramePr>
          <p:cNvPr id="12" name="Group 8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47914331"/>
              </p:ext>
            </p:extLst>
          </p:nvPr>
        </p:nvGraphicFramePr>
        <p:xfrm>
          <a:off x="971599" y="980728"/>
          <a:ext cx="6676257" cy="3963686"/>
        </p:xfrm>
        <a:graphic>
          <a:graphicData uri="http://schemas.openxmlformats.org/drawingml/2006/table">
            <a:tbl>
              <a:tblPr/>
              <a:tblGrid>
                <a:gridCol w="2448273"/>
                <a:gridCol w="2232248"/>
                <a:gridCol w="1995736"/>
              </a:tblGrid>
              <a:tr h="94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Période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Fonds </a:t>
                      </a:r>
                      <a:b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Général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Fonds Transition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 ans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9,29 %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6,16 %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ans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6,27 %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5,07 %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ans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8,28 %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 ans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7,60 %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17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Fonds Intermédiaire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2056" y="404664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CA" sz="1000" kern="0" dirty="0" smtClean="0"/>
              <a:t>	</a:t>
            </a:r>
            <a:endParaRPr lang="fr-CA" sz="1400" kern="0" dirty="0" smtClean="0"/>
          </a:p>
          <a:p>
            <a:r>
              <a:rPr lang="fr-CA" sz="2600" kern="0" dirty="0" smtClean="0"/>
              <a:t>Fonds Intermédiaire:</a:t>
            </a:r>
            <a:endParaRPr lang="fr-CA" sz="2200" kern="0" dirty="0"/>
          </a:p>
          <a:p>
            <a:pPr lvl="1" algn="just"/>
            <a:endParaRPr lang="fr-CA" sz="2200" kern="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kern="0" dirty="0" smtClean="0"/>
              <a:t>Disponible depuis le 1</a:t>
            </a:r>
            <a:r>
              <a:rPr lang="fr-CA" kern="0" baseline="30000" dirty="0" smtClean="0"/>
              <a:t>er</a:t>
            </a:r>
            <a:r>
              <a:rPr lang="fr-CA" kern="0" dirty="0" smtClean="0"/>
              <a:t> janvier 2013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A" kern="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kern="0" dirty="0" smtClean="0"/>
              <a:t>50% du Fonds Général et 50% du Fonds Transition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A" kern="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kern="0" dirty="0" smtClean="0"/>
              <a:t>Rééquilibrage une fois par année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A" kern="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kern="0" dirty="0" smtClean="0"/>
              <a:t>Niveau de risque </a:t>
            </a:r>
            <a:r>
              <a:rPr lang="fr-CA" kern="0" dirty="0" smtClean="0"/>
              <a:t>modéré</a:t>
            </a:r>
            <a:endParaRPr lang="fr-CA" kern="0" dirty="0" smtClean="0"/>
          </a:p>
          <a:p>
            <a:pPr lvl="1" algn="just">
              <a:buFont typeface="Wingdings" panose="05000000000000000000" pitchFamily="2" charset="2"/>
              <a:buChar char="Ø"/>
            </a:pPr>
            <a:endParaRPr lang="fr-CA" kern="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kern="0" dirty="0" smtClean="0"/>
              <a:t>Disponible à l’âge de 50 ans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A" kern="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kern="0" dirty="0" smtClean="0"/>
              <a:t>Choix modifiable (maximum 1 fois par année)</a:t>
            </a:r>
          </a:p>
          <a:p>
            <a:endParaRPr lang="fr-CA" sz="2600" kern="0" dirty="0" smtClean="0"/>
          </a:p>
          <a:p>
            <a:endParaRPr lang="fr-CA" sz="2600" kern="0" dirty="0"/>
          </a:p>
        </p:txBody>
      </p:sp>
    </p:spTree>
    <p:extLst>
      <p:ext uri="{BB962C8B-B14F-4D97-AF65-F5344CB8AC3E}">
        <p14:creationId xmlns:p14="http://schemas.microsoft.com/office/powerpoint/2010/main" val="2328738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avant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CA" sz="2600" dirty="0" smtClean="0"/>
              <a:t>Quelles </a:t>
            </a:r>
            <a:r>
              <a:rPr lang="fr-CA" sz="2600" dirty="0" smtClean="0"/>
              <a:t>sont vos options en cas de départ avant                   la retraite ?</a:t>
            </a:r>
          </a:p>
          <a:p>
            <a:pPr marL="914400" lvl="1" indent="-457200" algn="just">
              <a:buFont typeface="+mj-lt"/>
              <a:buAutoNum type="arabicPeriod"/>
            </a:pPr>
            <a:endParaRPr lang="fr-CA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fr-CA" dirty="0" smtClean="0"/>
              <a:t>Laisser </a:t>
            </a:r>
            <a:r>
              <a:rPr lang="fr-CA" dirty="0"/>
              <a:t>vos droits dans le régime jusqu’à la </a:t>
            </a:r>
            <a:r>
              <a:rPr lang="fr-CA" dirty="0" smtClean="0"/>
              <a:t>retraite;</a:t>
            </a:r>
          </a:p>
          <a:p>
            <a:pPr marL="914400" lvl="1" indent="-457200" algn="just">
              <a:buFont typeface="+mj-lt"/>
              <a:buAutoNum type="arabicPeriod"/>
            </a:pPr>
            <a:endParaRPr lang="fr-CA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fr-CA" dirty="0" smtClean="0"/>
              <a:t>Si le montant est non-immobilisé: Remboursement ou transfert dans un « REER</a:t>
            </a:r>
            <a:r>
              <a:rPr lang="fr-CA" dirty="0"/>
              <a:t> » d’une institution </a:t>
            </a:r>
            <a:r>
              <a:rPr lang="fr-CA" dirty="0" smtClean="0"/>
              <a:t>financière;</a:t>
            </a:r>
            <a:endParaRPr lang="fr-CA" dirty="0" smtClean="0"/>
          </a:p>
          <a:p>
            <a:pPr marL="914400" lvl="1" indent="-457200" algn="just">
              <a:buFont typeface="+mj-lt"/>
              <a:buAutoNum type="arabicPeriod"/>
            </a:pPr>
            <a:endParaRPr lang="fr-CA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fr-CA" dirty="0"/>
              <a:t>Si le montant est </a:t>
            </a:r>
            <a:r>
              <a:rPr lang="fr-CA" dirty="0" smtClean="0"/>
              <a:t>immobilisé</a:t>
            </a:r>
            <a:r>
              <a:rPr lang="fr-CA" dirty="0"/>
              <a:t>: </a:t>
            </a:r>
            <a:r>
              <a:rPr lang="fr-CA" dirty="0" smtClean="0"/>
              <a:t>Transfert </a:t>
            </a:r>
            <a:r>
              <a:rPr lang="fr-CA" dirty="0" smtClean="0"/>
              <a:t>dans </a:t>
            </a:r>
            <a:r>
              <a:rPr lang="fr-CA" dirty="0"/>
              <a:t>un </a:t>
            </a:r>
            <a:r>
              <a:rPr lang="fr-CA" dirty="0" smtClean="0"/>
              <a:t>«</a:t>
            </a:r>
            <a:r>
              <a:rPr lang="fr-CA" dirty="0"/>
              <a:t> REER immobilisé » d’une institution </a:t>
            </a:r>
            <a:r>
              <a:rPr lang="fr-CA" dirty="0" smtClean="0"/>
              <a:t>financière</a:t>
            </a:r>
            <a:r>
              <a:rPr lang="fr-CA" dirty="0" smtClean="0"/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endParaRPr lang="fr-CA" dirty="0"/>
          </a:p>
          <a:p>
            <a:pPr marL="457200" lvl="1" indent="0" algn="just">
              <a:buNone/>
            </a:pPr>
            <a:r>
              <a:rPr lang="fr-CA" dirty="0" smtClean="0"/>
              <a:t>Le montant des prestations est non-immobilisé si la valeur est inférieure à 20% du MGA de l’année (11 180 $ en 2018)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04985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A" sz="2600" kern="0" dirty="0" smtClean="0"/>
              <a:t>Quelles </a:t>
            </a:r>
            <a:r>
              <a:rPr lang="fr-CA" sz="2600" kern="0" dirty="0" smtClean="0"/>
              <a:t>sont vos options en cas de départ à la retraite ?</a:t>
            </a:r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fr-CA" sz="2200" kern="0" dirty="0" smtClean="0"/>
              <a:t>Fonds </a:t>
            </a:r>
            <a:r>
              <a:rPr lang="fr-CA" sz="2200" kern="0" dirty="0"/>
              <a:t>de revenu </a:t>
            </a:r>
            <a:r>
              <a:rPr lang="fr-CA" sz="2200" kern="0" dirty="0" smtClean="0"/>
              <a:t>viager (FRV) ou fonds de revenu viager </a:t>
            </a:r>
            <a:r>
              <a:rPr lang="fr-CA" sz="2200" kern="0" dirty="0"/>
              <a:t>restreint (FRVR</a:t>
            </a:r>
            <a:r>
              <a:rPr lang="fr-CA" sz="2200" kern="0" dirty="0" smtClean="0"/>
              <a:t>);</a:t>
            </a:r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fr-CA" sz="2200" kern="0" dirty="0"/>
              <a:t>Achat d’une rente chez un </a:t>
            </a:r>
            <a:r>
              <a:rPr lang="fr-CA" sz="2200" kern="0" dirty="0" smtClean="0"/>
              <a:t>assureur.</a:t>
            </a:r>
            <a:endParaRPr lang="fr-CA" sz="2200" kern="0" dirty="0"/>
          </a:p>
        </p:txBody>
      </p:sp>
    </p:spTree>
    <p:extLst>
      <p:ext uri="{BB962C8B-B14F-4D97-AF65-F5344CB8AC3E}">
        <p14:creationId xmlns:p14="http://schemas.microsoft.com/office/powerpoint/2010/main" val="2146526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Évolution de l’actif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  <a:p>
            <a:pPr marL="0" indent="0">
              <a:buNone/>
            </a:pPr>
            <a:endParaRPr lang="fr-CA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" y="903536"/>
            <a:ext cx="9255562" cy="56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18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A" sz="2600" kern="0" dirty="0" smtClean="0"/>
              <a:t>Exemple du fonctionnement d’un FRV #1</a:t>
            </a:r>
          </a:p>
          <a:p>
            <a:pPr lvl="1"/>
            <a:endParaRPr lang="fr-CA" sz="1800" kern="0" dirty="0" smtClean="0"/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4353"/>
            <a:ext cx="7704856" cy="559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9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A" sz="2600" kern="0" dirty="0" smtClean="0"/>
              <a:t>Exemple du fonctionnement d’un FRV #2</a:t>
            </a:r>
          </a:p>
          <a:p>
            <a:pPr lvl="1"/>
            <a:endParaRPr lang="fr-CA" sz="1800" kern="0" dirty="0" smtClean="0"/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0" y="1124744"/>
            <a:ext cx="7605694" cy="5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764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A" sz="2600" kern="0" dirty="0" smtClean="0"/>
              <a:t>Exemple du fonctionnement de l’achat d’une rente chez un assureur</a:t>
            </a:r>
          </a:p>
          <a:p>
            <a:pPr lvl="1"/>
            <a:r>
              <a:rPr lang="fr-CA" sz="2200" kern="0" dirty="0" smtClean="0"/>
              <a:t>Valeur du compte accumulée à la retraite (60 ans) = 400 000 $</a:t>
            </a:r>
          </a:p>
          <a:p>
            <a:pPr lvl="1"/>
            <a:r>
              <a:rPr lang="fr-CA" sz="2200" kern="0" dirty="0" smtClean="0"/>
              <a:t>« Magasinage » chez l’assureur offrant la meilleure rente en échange du 400 000 $ (en franchise d’impôt)</a:t>
            </a:r>
          </a:p>
          <a:p>
            <a:pPr lvl="2"/>
            <a:r>
              <a:rPr lang="fr-CA" sz="2200" kern="0" dirty="0"/>
              <a:t>L’assureur X offre une </a:t>
            </a:r>
            <a:r>
              <a:rPr lang="fr-CA" sz="2200" kern="0" dirty="0" smtClean="0"/>
              <a:t>rente de </a:t>
            </a:r>
            <a:r>
              <a:rPr lang="fr-CA" sz="2200" kern="0" dirty="0"/>
              <a:t>18 500 </a:t>
            </a:r>
            <a:r>
              <a:rPr lang="fr-CA" sz="2200" kern="0" dirty="0" smtClean="0"/>
              <a:t>$ / année payable à vie (taux d’achat de rente </a:t>
            </a:r>
            <a:r>
              <a:rPr lang="fr-CA" sz="2200" kern="0" dirty="0" smtClean="0"/>
              <a:t>sous-jacent </a:t>
            </a:r>
            <a:r>
              <a:rPr lang="fr-CA" sz="2200" kern="0" dirty="0" smtClean="0"/>
              <a:t>d’environ 2,5%)</a:t>
            </a:r>
            <a:endParaRPr lang="fr-CA" sz="2200" kern="0" dirty="0"/>
          </a:p>
          <a:p>
            <a:pPr lvl="2"/>
            <a:r>
              <a:rPr lang="fr-CA" sz="2200" kern="0" dirty="0"/>
              <a:t>L’assureur Y offre une rente annuelle de </a:t>
            </a:r>
            <a:r>
              <a:rPr lang="fr-CA" sz="2200" u="sng" kern="0" dirty="0"/>
              <a:t>19 000 </a:t>
            </a:r>
            <a:r>
              <a:rPr lang="fr-CA" sz="2200" u="sng" kern="0" dirty="0" smtClean="0"/>
              <a:t>$ / année </a:t>
            </a:r>
            <a:r>
              <a:rPr lang="fr-CA" sz="2200" kern="0" dirty="0" smtClean="0"/>
              <a:t>payable à vie (taux d’achat de rente </a:t>
            </a:r>
            <a:r>
              <a:rPr lang="fr-CA" sz="2200" kern="0" dirty="0" smtClean="0"/>
              <a:t>sous-jacent </a:t>
            </a:r>
            <a:r>
              <a:rPr lang="fr-CA" sz="2200" kern="0" dirty="0" smtClean="0"/>
              <a:t>d’environ 2,75%)</a:t>
            </a:r>
            <a:endParaRPr lang="fr-CA" sz="2200" kern="0" dirty="0"/>
          </a:p>
          <a:p>
            <a:pPr lvl="1"/>
            <a:endParaRPr lang="fr-CA" sz="2200" kern="0" dirty="0" smtClean="0"/>
          </a:p>
          <a:p>
            <a:pPr lvl="1"/>
            <a:endParaRPr lang="fr-CA" sz="1400" kern="0" dirty="0" smtClean="0"/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672926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A" sz="2600" kern="0" dirty="0" smtClean="0"/>
              <a:t>Exemple du fonctionnement de l’achat d’une rente chez un assureur (suite…)</a:t>
            </a:r>
          </a:p>
          <a:p>
            <a:pPr lvl="1"/>
            <a:endParaRPr lang="fr-CA" sz="2200" kern="0" dirty="0" smtClean="0"/>
          </a:p>
          <a:p>
            <a:pPr lvl="1"/>
            <a:endParaRPr lang="fr-CA" sz="1400" kern="0" dirty="0" smtClean="0"/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303313" cy="492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1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7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528" y="620688"/>
            <a:ext cx="9001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A" sz="2600" kern="0" dirty="0" smtClean="0"/>
              <a:t>Résumé des trois exemples précédents</a:t>
            </a:r>
          </a:p>
          <a:p>
            <a:endParaRPr lang="fr-CA" sz="2600" kern="0" dirty="0" smtClean="0"/>
          </a:p>
          <a:p>
            <a:pPr lvl="1"/>
            <a:endParaRPr lang="fr-CA" sz="2200" kern="0" dirty="0" smtClean="0"/>
          </a:p>
          <a:p>
            <a:pPr lvl="1"/>
            <a:endParaRPr lang="fr-CA" sz="1400" kern="0" dirty="0" smtClean="0"/>
          </a:p>
          <a:p>
            <a:pPr marL="914400" lvl="1" indent="-457200" algn="just">
              <a:buFont typeface="+mj-lt"/>
              <a:buAutoNum type="arabicPeriod"/>
            </a:pPr>
            <a:endParaRPr lang="fr-CA" sz="2200" kern="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3"/>
            <a:ext cx="7704856" cy="546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183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Évolution des entrées et des sorties de fonds (Caisse totale)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  <a:p>
            <a:pPr marL="0" indent="0">
              <a:buNone/>
            </a:pPr>
            <a:endParaRPr lang="fr-CA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1" y="1052736"/>
            <a:ext cx="8712968" cy="509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Évolution de la population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  <a:p>
            <a:pPr marL="0" indent="0">
              <a:buNone/>
            </a:pPr>
            <a:endParaRPr lang="fr-CA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" y="980728"/>
            <a:ext cx="895307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148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496" y="908720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  <a:endParaRPr lang="fr-CA" sz="1400" dirty="0" smtClean="0"/>
          </a:p>
          <a:p>
            <a:pPr marL="0" indent="0">
              <a:buNone/>
            </a:pPr>
            <a:endParaRPr lang="fr-CA" sz="1400" dirty="0" smtClean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Répartition réelle de l’actif du Fonds Général </a:t>
            </a:r>
            <a:endParaRPr lang="fr-CA" altLang="fr-FR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79204" cy="560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43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Les gestionnaires du Fonds Général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r>
              <a:rPr lang="fr-CA" sz="2000" b="1" dirty="0" err="1" smtClean="0"/>
              <a:t>Letko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Brosseau</a:t>
            </a:r>
            <a:r>
              <a:rPr lang="fr-CA" sz="2000" b="1" dirty="0" smtClean="0"/>
              <a:t> &amp; Associés (LBA)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Fondée en 1987 par M. Peter </a:t>
            </a:r>
            <a:r>
              <a:rPr lang="fr-CA" sz="2200" dirty="0" err="1" smtClean="0"/>
              <a:t>Letko</a:t>
            </a:r>
            <a:r>
              <a:rPr lang="fr-CA" sz="2200" dirty="0" smtClean="0"/>
              <a:t> et M. Daniel </a:t>
            </a:r>
            <a:r>
              <a:rPr lang="fr-CA" sz="2200" dirty="0" err="1" smtClean="0"/>
              <a:t>Brosseau</a:t>
            </a:r>
            <a:r>
              <a:rPr lang="fr-CA" sz="2200" dirty="0" smtClean="0"/>
              <a:t>. 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Compte près de 60 employés principalement à Montréal. La firme a également un bureau à Toronto.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Aujourd’hui, LBA gère près de 30 milliards dont environ 80% </a:t>
            </a:r>
            <a:r>
              <a:rPr lang="fr-CA" sz="2200" dirty="0" smtClean="0"/>
              <a:t>sont gérés pour </a:t>
            </a:r>
            <a:r>
              <a:rPr lang="fr-CA" sz="2200" dirty="0" smtClean="0"/>
              <a:t>le compte d’institutions.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Au 31 décembre 2017, LBA gère environ 163 M $ pour le Régime de Vidéotron </a:t>
            </a:r>
            <a:r>
              <a:rPr lang="fr-CA" sz="1800" i="1" dirty="0"/>
              <a:t>(mandat équilibré actions canadiennes, actions mondiales, obligations canadiennes</a:t>
            </a:r>
            <a:r>
              <a:rPr lang="fr-CA" sz="1800" i="1" dirty="0" smtClean="0"/>
              <a:t>).</a:t>
            </a:r>
            <a:endParaRPr lang="fr-CA" sz="1800" i="1" dirty="0"/>
          </a:p>
          <a:p>
            <a:pPr lvl="1"/>
            <a:endParaRPr lang="fr-CA" sz="2000" dirty="0" smtClean="0"/>
          </a:p>
          <a:p>
            <a:pPr lvl="1"/>
            <a:endParaRPr lang="fr-CA" sz="2000" dirty="0" smtClean="0"/>
          </a:p>
          <a:p>
            <a:pPr lvl="1"/>
            <a:endParaRPr lang="fr-CA" sz="1500" dirty="0" smtClean="0"/>
          </a:p>
          <a:p>
            <a:pPr lvl="1"/>
            <a:endParaRPr lang="fr-CA" sz="1000" dirty="0" smtClean="0"/>
          </a:p>
        </p:txBody>
      </p:sp>
    </p:spTree>
    <p:extLst>
      <p:ext uri="{BB962C8B-B14F-4D97-AF65-F5344CB8AC3E}">
        <p14:creationId xmlns:p14="http://schemas.microsoft.com/office/powerpoint/2010/main" val="2426046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Les gestionnaires du Fonds Général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r>
              <a:rPr lang="fr-CA" sz="2000" b="1" dirty="0" err="1" smtClean="0"/>
              <a:t>Mawer</a:t>
            </a:r>
            <a:r>
              <a:rPr lang="fr-CA" sz="2000" b="1" dirty="0" smtClean="0"/>
              <a:t> Investment Management (prononcé « More »)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Fondée en 1974 par M. Charles N. </a:t>
            </a:r>
            <a:r>
              <a:rPr lang="fr-CA" sz="2200" dirty="0" err="1" smtClean="0"/>
              <a:t>Mawer</a:t>
            </a:r>
            <a:r>
              <a:rPr lang="fr-CA" sz="2200" dirty="0" smtClean="0"/>
              <a:t>. 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Compte près de 150 employés, principalement à Calgary. La firme a également des bureaux à Toronto et à Singapore.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Aujourd’hui, </a:t>
            </a:r>
            <a:r>
              <a:rPr lang="fr-CA" sz="2200" dirty="0" err="1" smtClean="0"/>
              <a:t>Mawer</a:t>
            </a:r>
            <a:r>
              <a:rPr lang="fr-CA" sz="2200" dirty="0" smtClean="0"/>
              <a:t> gère près de 48 milliards à travers la plupart des stratégies traditionnelles </a:t>
            </a:r>
            <a:r>
              <a:rPr lang="fr-CA" sz="2200" i="1" dirty="0" smtClean="0"/>
              <a:t>(actions, obligations et mandats équilibrés).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Au 31 décembre 2017, </a:t>
            </a:r>
            <a:r>
              <a:rPr lang="fr-CA" sz="2200" dirty="0" err="1" smtClean="0"/>
              <a:t>Mawer</a:t>
            </a:r>
            <a:r>
              <a:rPr lang="fr-CA" sz="2200" dirty="0" smtClean="0"/>
              <a:t> gère environ 44 M $ pour le Régime de Vidéotron en actions mondiales.</a:t>
            </a:r>
            <a:endParaRPr lang="fr-CA" sz="2000" dirty="0" smtClean="0"/>
          </a:p>
          <a:p>
            <a:pPr lvl="1"/>
            <a:endParaRPr lang="fr-CA" sz="1500" dirty="0" smtClean="0"/>
          </a:p>
          <a:p>
            <a:pPr lvl="1"/>
            <a:endParaRPr lang="fr-CA" sz="1000" dirty="0" smtClean="0"/>
          </a:p>
        </p:txBody>
      </p:sp>
    </p:spTree>
    <p:extLst>
      <p:ext uri="{BB962C8B-B14F-4D97-AF65-F5344CB8AC3E}">
        <p14:creationId xmlns:p14="http://schemas.microsoft.com/office/powerpoint/2010/main" val="508454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Les gestionnaires du Fonds Général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r>
              <a:rPr lang="fr-CA" sz="2000" b="1" dirty="0" smtClean="0"/>
              <a:t>Fidelity </a:t>
            </a:r>
            <a:r>
              <a:rPr lang="fr-CA" sz="2000" b="1" dirty="0" err="1" smtClean="0"/>
              <a:t>Investments</a:t>
            </a:r>
            <a:endParaRPr lang="fr-CA" sz="2000" b="1" dirty="0" smtClean="0"/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Société multinationale fondée en 1946. </a:t>
            </a:r>
          </a:p>
          <a:p>
            <a:pPr lvl="1" algn="just"/>
            <a:endParaRPr lang="fr-CA" sz="2200" dirty="0"/>
          </a:p>
          <a:p>
            <a:pPr lvl="1" algn="just"/>
            <a:r>
              <a:rPr lang="fr-CA" sz="2200" dirty="0" smtClean="0"/>
              <a:t>Offre divers services financiers dont, entre autres, la </a:t>
            </a:r>
            <a:r>
              <a:rPr lang="fr-CA" sz="2200" dirty="0"/>
              <a:t>gestion d’une grande famille de fonds communs de </a:t>
            </a:r>
            <a:r>
              <a:rPr lang="fr-CA" sz="2200" dirty="0" smtClean="0"/>
              <a:t>placement.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4</a:t>
            </a:r>
            <a:r>
              <a:rPr lang="fr-CA" sz="2200" baseline="30000" dirty="0" smtClean="0"/>
              <a:t>e</a:t>
            </a:r>
            <a:r>
              <a:rPr lang="fr-CA" sz="2200" dirty="0" smtClean="0"/>
              <a:t> plus grand gestionnaire au monde avec plus de 2 400 milliards d’actif sous gestion à travers différents fonds.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Au </a:t>
            </a:r>
            <a:r>
              <a:rPr lang="fr-CA" sz="2200" dirty="0"/>
              <a:t>31 décembre 2017, </a:t>
            </a:r>
            <a:r>
              <a:rPr lang="fr-CA" sz="2200" dirty="0" smtClean="0"/>
              <a:t>Fidelity gère environ 21 M $ pour le régime de Vidéotron en actions canadiennes.</a:t>
            </a:r>
          </a:p>
          <a:p>
            <a:pPr lvl="1"/>
            <a:endParaRPr lang="fr-CA" sz="2000" b="1" dirty="0" smtClean="0"/>
          </a:p>
          <a:p>
            <a:pPr lvl="1"/>
            <a:endParaRPr lang="fr-CA" sz="2000" dirty="0" smtClean="0"/>
          </a:p>
          <a:p>
            <a:pPr lvl="1"/>
            <a:endParaRPr lang="fr-CA" sz="2000" dirty="0" smtClean="0"/>
          </a:p>
          <a:p>
            <a:pPr lvl="1"/>
            <a:endParaRPr lang="fr-CA" sz="1500" dirty="0" smtClean="0"/>
          </a:p>
          <a:p>
            <a:pPr lvl="1"/>
            <a:endParaRPr lang="fr-CA" sz="1000" dirty="0" smtClean="0"/>
          </a:p>
        </p:txBody>
      </p:sp>
    </p:spTree>
    <p:extLst>
      <p:ext uri="{BB962C8B-B14F-4D97-AF65-F5344CB8AC3E}">
        <p14:creationId xmlns:p14="http://schemas.microsoft.com/office/powerpoint/2010/main" val="25785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 smtClean="0"/>
              <a:t>Les gestionnaires du Fonds Général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1000" dirty="0" smtClean="0"/>
              <a:t>						</a:t>
            </a:r>
          </a:p>
          <a:p>
            <a:r>
              <a:rPr lang="fr-CA" sz="2000" b="1" dirty="0" err="1" smtClean="0"/>
              <a:t>Manulife</a:t>
            </a:r>
            <a:r>
              <a:rPr lang="fr-CA" sz="2000" b="1" dirty="0" smtClean="0"/>
              <a:t> Financial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Fondée en 1887, </a:t>
            </a:r>
            <a:r>
              <a:rPr lang="fr-CA" sz="2200" dirty="0" err="1" smtClean="0"/>
              <a:t>Manulife</a:t>
            </a:r>
            <a:r>
              <a:rPr lang="fr-CA" sz="2200" dirty="0" smtClean="0"/>
              <a:t> est aujourd’hui la 4</a:t>
            </a:r>
            <a:r>
              <a:rPr lang="fr-CA" sz="2200" baseline="30000" dirty="0" smtClean="0"/>
              <a:t>e</a:t>
            </a:r>
            <a:r>
              <a:rPr lang="fr-CA" sz="2200" dirty="0" smtClean="0"/>
              <a:t> plus grande compagnie d’assurance vie en Amérique du Nord (en terme de capitalisation boursière).</a:t>
            </a:r>
          </a:p>
          <a:p>
            <a:pPr marL="457200" lvl="1" indent="0" algn="just">
              <a:buNone/>
            </a:pPr>
            <a:r>
              <a:rPr lang="fr-CA" sz="2200" dirty="0" smtClean="0"/>
              <a:t> </a:t>
            </a:r>
          </a:p>
          <a:p>
            <a:pPr lvl="1" algn="just"/>
            <a:r>
              <a:rPr lang="fr-CA" sz="2200" dirty="0" smtClean="0"/>
              <a:t>Compte près de 34 000 employés à travers le monde.</a:t>
            </a:r>
          </a:p>
          <a:p>
            <a:pPr lvl="1" algn="just"/>
            <a:endParaRPr lang="fr-CA" sz="2200" dirty="0" smtClean="0"/>
          </a:p>
          <a:p>
            <a:pPr lvl="1" algn="just"/>
            <a:r>
              <a:rPr lang="fr-CA" sz="2200" dirty="0" smtClean="0"/>
              <a:t>La compagnie détient près de 750 milliards pour la gestion de patrimoine et d’actifs de leurs clients et 250 milliards pour le compte général de l’assureur.</a:t>
            </a:r>
          </a:p>
          <a:p>
            <a:pPr lvl="1"/>
            <a:endParaRPr lang="fr-CA" sz="2000" dirty="0" smtClean="0"/>
          </a:p>
          <a:p>
            <a:pPr lvl="1"/>
            <a:endParaRPr lang="fr-CA" sz="2000" dirty="0" smtClean="0"/>
          </a:p>
          <a:p>
            <a:pPr lvl="1"/>
            <a:endParaRPr lang="fr-CA" sz="2000" dirty="0" smtClean="0"/>
          </a:p>
          <a:p>
            <a:pPr lvl="1"/>
            <a:endParaRPr lang="fr-CA" sz="2000" dirty="0" smtClean="0"/>
          </a:p>
          <a:p>
            <a:pPr lvl="1"/>
            <a:endParaRPr lang="fr-CA" sz="1500" dirty="0" smtClean="0"/>
          </a:p>
          <a:p>
            <a:pPr lvl="1"/>
            <a:endParaRPr lang="fr-CA" sz="1000" dirty="0" smtClean="0"/>
          </a:p>
        </p:txBody>
      </p:sp>
    </p:spTree>
    <p:extLst>
      <p:ext uri="{BB962C8B-B14F-4D97-AF65-F5344CB8AC3E}">
        <p14:creationId xmlns:p14="http://schemas.microsoft.com/office/powerpoint/2010/main" val="3316137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23968</TotalTime>
  <Words>574</Words>
  <Application>Microsoft Office PowerPoint</Application>
  <PresentationFormat>Affichage à l'écran (4:3)</PresentationFormat>
  <Paragraphs>273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Modèle par défaut</vt:lpstr>
      <vt:lpstr>Présentation PowerPoint</vt:lpstr>
      <vt:lpstr>Évolution de l’actif</vt:lpstr>
      <vt:lpstr>Évolution des entrées et des sorties de fonds (Caisse totale)</vt:lpstr>
      <vt:lpstr>Évolution de la population</vt:lpstr>
      <vt:lpstr>Répartition réelle de l’actif du Fonds Général </vt:lpstr>
      <vt:lpstr>Les gestionnaires du Fonds Général</vt:lpstr>
      <vt:lpstr>Les gestionnaires du Fonds Général</vt:lpstr>
      <vt:lpstr>Les gestionnaires du Fonds Général</vt:lpstr>
      <vt:lpstr>Les gestionnaires du Fonds Général</vt:lpstr>
      <vt:lpstr>Les gestionnaires du Fonds Général</vt:lpstr>
      <vt:lpstr>Les gestionnaires du Fonds Général</vt:lpstr>
      <vt:lpstr>Rendement du Fonds Général pour l’année 2017</vt:lpstr>
      <vt:lpstr>Rendement du Fonds Général pour l’année 2017</vt:lpstr>
      <vt:lpstr>Répartition réelle de l’actif du Fonds Transition</vt:lpstr>
      <vt:lpstr>Rendements nets de frais par année de calendrier</vt:lpstr>
      <vt:lpstr>Rendements nets de frais sur périodes mobiles</vt:lpstr>
      <vt:lpstr>Fonds Intermédiaire</vt:lpstr>
      <vt:lpstr>Choix avant la retraite</vt:lpstr>
      <vt:lpstr>Choix possibles à la retraite</vt:lpstr>
      <vt:lpstr>Choix possibles à la retraite</vt:lpstr>
      <vt:lpstr>Choix possibles à la retraite</vt:lpstr>
      <vt:lpstr>Choix possibles à la retraite</vt:lpstr>
      <vt:lpstr>Choix possibles à la retraite</vt:lpstr>
      <vt:lpstr>Choix possibles à la retraite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Dominic Haineault</cp:lastModifiedBy>
  <cp:revision>1366</cp:revision>
  <cp:lastPrinted>2018-03-02T19:40:37Z</cp:lastPrinted>
  <dcterms:created xsi:type="dcterms:W3CDTF">1601-01-01T00:00:00Z</dcterms:created>
  <dcterms:modified xsi:type="dcterms:W3CDTF">2018-04-10T13:41:01Z</dcterms:modified>
</cp:coreProperties>
</file>