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86" r:id="rId2"/>
    <p:sldId id="603" r:id="rId3"/>
    <p:sldId id="593" r:id="rId4"/>
    <p:sldId id="594" r:id="rId5"/>
    <p:sldId id="595" r:id="rId6"/>
    <p:sldId id="604" r:id="rId7"/>
    <p:sldId id="581" r:id="rId8"/>
    <p:sldId id="580" r:id="rId9"/>
    <p:sldId id="557" r:id="rId10"/>
    <p:sldId id="565" r:id="rId11"/>
    <p:sldId id="582" r:id="rId12"/>
    <p:sldId id="584" r:id="rId13"/>
    <p:sldId id="588" r:id="rId14"/>
    <p:sldId id="590" r:id="rId15"/>
    <p:sldId id="591" r:id="rId16"/>
    <p:sldId id="605" r:id="rId17"/>
    <p:sldId id="596" r:id="rId18"/>
    <p:sldId id="597" r:id="rId19"/>
    <p:sldId id="598" r:id="rId20"/>
    <p:sldId id="599" r:id="rId21"/>
    <p:sldId id="600" r:id="rId22"/>
    <p:sldId id="601" r:id="rId23"/>
    <p:sldId id="602" r:id="rId24"/>
    <p:sldId id="611" r:id="rId25"/>
    <p:sldId id="606" r:id="rId26"/>
    <p:sldId id="607" r:id="rId27"/>
    <p:sldId id="610" r:id="rId28"/>
    <p:sldId id="609" r:id="rId29"/>
    <p:sldId id="608" r:id="rId30"/>
    <p:sldId id="592" r:id="rId3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>
          <p15:clr>
            <a:srgbClr val="A4A3A4"/>
          </p15:clr>
        </p15:guide>
        <p15:guide id="2" pos="242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égine Tourrea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008000"/>
    <a:srgbClr val="1E487D"/>
    <a:srgbClr val="FF3F3F"/>
    <a:srgbClr val="060E18"/>
    <a:srgbClr val="FFFF66"/>
    <a:srgbClr val="2167CF"/>
    <a:srgbClr val="C4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6" autoAdjust="0"/>
    <p:restoredTop sz="77698" autoAdjust="0"/>
  </p:normalViewPr>
  <p:slideViewPr>
    <p:cSldViewPr>
      <p:cViewPr varScale="1">
        <p:scale>
          <a:sx n="127" d="100"/>
          <a:sy n="127" d="100"/>
        </p:scale>
        <p:origin x="1416" y="120"/>
      </p:cViewPr>
      <p:guideLst>
        <p:guide orient="horz" pos="1752"/>
        <p:guide pos="24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>
            <a:lvl1pPr algn="l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9" y="7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>
            <a:lvl1pPr algn="r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120195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b" anchorCtr="0" compatLnSpc="1">
            <a:prstTxWarp prst="textNoShape">
              <a:avLst/>
            </a:prstTxWarp>
          </a:bodyPr>
          <a:lstStyle>
            <a:lvl1pPr algn="l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9" y="9120195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b" anchorCtr="0" compatLnSpc="1">
            <a:prstTxWarp prst="textNoShape">
              <a:avLst/>
            </a:prstTxWarp>
          </a:bodyPr>
          <a:lstStyle>
            <a:lvl1pPr algn="r" defTabSz="965911">
              <a:defRPr sz="1000">
                <a:latin typeface="Times New Roman" pitchFamily="18" charset="0"/>
              </a:defRPr>
            </a:lvl1pPr>
          </a:lstStyle>
          <a:p>
            <a:fld id="{04A0A5A8-4821-4E9B-8E8B-83D2BC387451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6058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>
            <a:lvl1pPr algn="l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9" y="7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>
            <a:lvl1pPr algn="r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8" y="4559308"/>
            <a:ext cx="5854699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20195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b" anchorCtr="0" compatLnSpc="1">
            <a:prstTxWarp prst="textNoShape">
              <a:avLst/>
            </a:prstTxWarp>
          </a:bodyPr>
          <a:lstStyle>
            <a:lvl1pPr algn="l" defTabSz="965911">
              <a:defRPr sz="10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9" y="9120195"/>
            <a:ext cx="3170239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54" tIns="48276" rIns="96554" bIns="48276" numCol="1" anchor="b" anchorCtr="0" compatLnSpc="1">
            <a:prstTxWarp prst="textNoShape">
              <a:avLst/>
            </a:prstTxWarp>
          </a:bodyPr>
          <a:lstStyle>
            <a:lvl1pPr algn="r" defTabSz="965911">
              <a:defRPr sz="1000">
                <a:latin typeface="Times New Roman" pitchFamily="18" charset="0"/>
              </a:defRPr>
            </a:lvl1pPr>
          </a:lstStyle>
          <a:p>
            <a:fld id="{57CA602D-8B95-49A5-BF1E-208C6037781D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218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A602D-8B95-49A5-BF1E-208C6037781D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287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2773-242D-48B2-8304-AF504874C4AA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574147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F6DD-6F9C-4B0E-B505-2B088D30D703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798317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55960-03D2-4795-B046-6832C3726537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402335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4C7B25-469B-44AC-91A1-85A1B730BC39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8924128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F33-3773-4BC6-AA37-395E51859AD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754306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F33-3773-4BC6-AA37-395E51859AD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582186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F33-3773-4BC6-AA37-395E51859AD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5487325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F33-3773-4BC6-AA37-395E51859AD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582544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2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512216"/>
          </a:xfrm>
        </p:spPr>
        <p:txBody>
          <a:bodyPr/>
          <a:lstStyle>
            <a:lvl1pPr algn="r">
              <a:spcAft>
                <a:spcPts val="0"/>
              </a:spcAft>
              <a:tabLst/>
              <a:defRPr sz="28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760640"/>
          </a:xfrm>
        </p:spPr>
        <p:txBody>
          <a:bodyPr/>
          <a:lstStyle>
            <a:lvl1pPr marL="268288" indent="-268288"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>
              <a:buClr>
                <a:srgbClr val="0E2138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532440" y="0"/>
            <a:ext cx="611560" cy="512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-2124"/>
            <a:ext cx="611560" cy="514340"/>
          </a:xfrm>
        </p:spPr>
        <p:txBody>
          <a:bodyPr anchor="ctr"/>
          <a:lstStyle>
            <a:lvl1pPr algn="ctr">
              <a:defRPr b="1">
                <a:solidFill>
                  <a:srgbClr val="1E487D"/>
                </a:solidFill>
              </a:defRPr>
            </a:lvl1pPr>
          </a:lstStyle>
          <a:p>
            <a:fld id="{8F8EE785-CCCB-4BF3-80C6-C3361A01862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741368"/>
            <a:ext cx="9144000" cy="116632"/>
          </a:xfrm>
          <a:prstGeom prst="rect">
            <a:avLst/>
          </a:prstGeom>
          <a:solidFill>
            <a:srgbClr val="060E1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512216"/>
            <a:ext cx="9144000" cy="45719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2873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A240F-A780-443E-9582-31D01CAFD9D4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276674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CD2DA-A951-43DE-9B27-EC31CEA11B2D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450129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13BD6-9420-4924-A1AC-33FD0AB23EEF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476901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4C2A-369E-4267-94AC-5A32ACBB0BC3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353006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1CAD7-9276-4290-AEFB-7618090F8A5A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801337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6A8F-630E-42EF-B4D2-0DD900962463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722556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65624-F344-4429-82F5-D3B2C336EFA4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439646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761F33-3773-4BC6-AA37-395E51859AD1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dissolv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E487D"/>
          </a:solidFill>
          <a:latin typeface="Arial" charset="0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buClr>
          <a:srgbClr val="1E487D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Clr>
          <a:srgbClr val="1E487D"/>
        </a:buClr>
        <a:buSzPct val="90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15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image" Target="../media/image16.png"/><Relationship Id="rId4" Type="http://schemas.openxmlformats.org/officeDocument/2006/relationships/tags" Target="../tags/tag92.xml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8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9.emf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20.emf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21.emf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22.em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0.emf"/><Relationship Id="rId5" Type="http://schemas.openxmlformats.org/officeDocument/2006/relationships/tags" Target="../tags/tag33.xml"/><Relationship Id="rId10" Type="http://schemas.openxmlformats.org/officeDocument/2006/relationships/image" Target="../media/image9.emf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24022" y="-556435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100" dirty="0"/>
          </a:p>
        </p:txBody>
      </p:sp>
      <p:pic>
        <p:nvPicPr>
          <p:cNvPr id="2051" name="Placeholder" descr="temp_rapport_sai0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49" y="-113108"/>
            <a:ext cx="9217024" cy="71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1760" y="2564904"/>
            <a:ext cx="439248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fr-CA" altLang="fr-FR" sz="2600" dirty="0">
                <a:solidFill>
                  <a:srgbClr val="1E487D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itchFamily="18" charset="0"/>
              </a:rPr>
              <a:t>Revue de l’année 2018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fr-CA" altLang="fr-FR" sz="1150" dirty="0">
                <a:latin typeface="Century Gothic" panose="020B0502020202020204" pitchFamily="34" charset="0"/>
                <a:ea typeface="Century Gothic" panose="020B0502020202020204" pitchFamily="34" charset="0"/>
                <a:cs typeface="Times New Roman" pitchFamily="18" charset="0"/>
              </a:rPr>
              <a:t>Régime supplémentaire de rentes des employés syndiqués de Vidéotron Ltée – Région Ouest du Québec (Le Régime)</a:t>
            </a:r>
          </a:p>
        </p:txBody>
      </p:sp>
      <p:sp>
        <p:nvSpPr>
          <p:cNvPr id="205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3848" y="6351625"/>
            <a:ext cx="28803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000" dirty="0">
                <a:solidFill>
                  <a:srgbClr val="F8F8F8"/>
                </a:solidFill>
                <a:latin typeface="Century Gothic" panose="020B0502020202020204" pitchFamily="34" charset="0"/>
              </a:rPr>
              <a:t>Montréal, le 24 avril 2019</a:t>
            </a:r>
          </a:p>
        </p:txBody>
      </p:sp>
    </p:spTree>
    <p:extLst>
      <p:ext uri="{BB962C8B-B14F-4D97-AF65-F5344CB8AC3E}">
        <p14:creationId xmlns:p14="http://schemas.microsoft.com/office/powerpoint/2010/main" val="2751205990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Rendements nets de frais par année de calendrier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9073008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endParaRPr lang="fr-CA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19"/>
            <a:ext cx="8856984" cy="538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540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Modification à la politique du Fonds général en 2018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						</a:t>
            </a:r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marL="0" indent="0" algn="just">
              <a:buNone/>
            </a:pPr>
            <a:endParaRPr lang="fr-CA" sz="2600" dirty="0"/>
          </a:p>
          <a:p>
            <a:pPr marL="0" indent="0" algn="just">
              <a:buNone/>
            </a:pPr>
            <a:endParaRPr lang="fr-CA" sz="2000" dirty="0"/>
          </a:p>
          <a:p>
            <a:pPr lvl="1"/>
            <a:endParaRPr lang="fr-CA" sz="1500" dirty="0"/>
          </a:p>
          <a:p>
            <a:pPr lvl="1"/>
            <a:endParaRPr lang="fr-CA" sz="10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62739666"/>
              </p:ext>
            </p:extLst>
          </p:nvPr>
        </p:nvGraphicFramePr>
        <p:xfrm>
          <a:off x="359999" y="836712"/>
          <a:ext cx="8460473" cy="4794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892">
                <a:tc>
                  <a:txBody>
                    <a:bodyPr/>
                    <a:lstStyle/>
                    <a:p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Cible </a:t>
                      </a:r>
                    </a:p>
                    <a:p>
                      <a:pPr algn="ct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 1</a:t>
                      </a:r>
                      <a:r>
                        <a:rPr lang="fr-CA" sz="15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janvier 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Cible </a:t>
                      </a:r>
                    </a:p>
                    <a:p>
                      <a:pPr algn="ct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 22 </a:t>
                      </a:r>
                      <a:r>
                        <a:rPr lang="fr-CA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novembre 2018</a:t>
                      </a:r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96">
                <a:tc>
                  <a:txBody>
                    <a:bodyPr/>
                    <a:lstStyle/>
                    <a:p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Revenus fixes canadiens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08">
                <a:tc>
                  <a:txBody>
                    <a:bodyPr/>
                    <a:lstStyle/>
                    <a:p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Revenus fixes</a:t>
                      </a:r>
                      <a:r>
                        <a:rPr lang="fr-CA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mondiaux</a:t>
                      </a:r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Revenus fixes totaux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 canadiennes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 étrangères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 totales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endParaRPr lang="fr-C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Immobilier canadien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r>
                        <a:rPr lang="fr-CA" sz="15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Immobilier mondial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Stratégies</a:t>
                      </a:r>
                      <a:r>
                        <a:rPr lang="fr-CA" sz="1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rendement absolu</a:t>
                      </a:r>
                      <a:endParaRPr lang="fr-CA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Placements alternatifs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2" indent="0" algn="r"/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0" lvl="1" indent="0" algn="r"/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fr-CA" sz="15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576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7763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Pourquoi le retrait du fonds à rendement absolu ?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928992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						</a:t>
            </a: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du fonds à rendement absolu de </a:t>
            </a:r>
            <a:r>
              <a:rPr lang="fr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Manuvie</a:t>
            </a:r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étaient:</a:t>
            </a:r>
          </a:p>
          <a:p>
            <a:pPr lvl="1" algn="just"/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Produire un rendement de bons du Trésor + 5%, peu importe la direction du marché</a:t>
            </a:r>
          </a:p>
          <a:p>
            <a:pPr lvl="1" algn="just"/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Produire un rendement 2 fois plus stable que les actions</a:t>
            </a:r>
          </a:p>
          <a:p>
            <a:pPr lvl="1" algn="just"/>
            <a:endParaRPr lang="fr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fonds a rencontré plusieurs difficultés dans les dernières années</a:t>
            </a:r>
          </a:p>
          <a:p>
            <a:pPr lvl="1" algn="just"/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 mouvements de personnel dans l’équipe de gestion</a:t>
            </a:r>
          </a:p>
          <a:p>
            <a:pPr lvl="1" algn="just"/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de rendement annualisé non rencontré sur 4 ans</a:t>
            </a:r>
          </a:p>
          <a:p>
            <a:pPr lvl="1" algn="just"/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 sorties de fonds de clients canadiens depuis 2016</a:t>
            </a:r>
          </a:p>
          <a:p>
            <a:pPr lvl="1" algn="just"/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de signes d’optimiste à l’horizon suite à des discussions entre SAI et des représentants du fonds</a:t>
            </a:r>
          </a:p>
          <a:p>
            <a:pPr lvl="1" algn="just"/>
            <a:endParaRPr lang="fr-CA" sz="2200" dirty="0"/>
          </a:p>
          <a:p>
            <a:pPr algn="just"/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13120023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Processus pour remplacer le fonds à rendement absolu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5" name="Trapèze 4"/>
          <p:cNvSpPr/>
          <p:nvPr>
            <p:custDataLst>
              <p:tags r:id="rId3"/>
            </p:custDataLst>
          </p:nvPr>
        </p:nvSpPr>
        <p:spPr bwMode="auto">
          <a:xfrm>
            <a:off x="467544" y="4964978"/>
            <a:ext cx="7920880" cy="1224136"/>
          </a:xfrm>
          <a:prstGeom prst="trapezoi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comité mandate SAI pour trouver une solution alternative au fonds de rendement absolu (10 % du fonds général)</a:t>
            </a:r>
            <a:endParaRPr kumimoji="0" lang="fr-CA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rapèze 9"/>
          <p:cNvSpPr/>
          <p:nvPr>
            <p:custDataLst>
              <p:tags r:id="rId4"/>
            </p:custDataLst>
          </p:nvPr>
        </p:nvSpPr>
        <p:spPr bwMode="auto">
          <a:xfrm>
            <a:off x="755576" y="3645024"/>
            <a:ext cx="7344816" cy="1319954"/>
          </a:xfrm>
          <a:prstGeom prst="trapezoi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fr-CA" sz="15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recommande une réduction de 2% en immobilier canadien et l’ajout de 7% en immobilier mondial et le comité accepte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A" sz="15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le 5% restant, il est décidé que </a:t>
            </a:r>
            <a:r>
              <a:rPr lang="fr-CA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Letko</a:t>
            </a:r>
            <a:r>
              <a:rPr lang="fr-C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Brosseau</a:t>
            </a:r>
            <a:r>
              <a:rPr lang="fr-C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gère dans son mandat équilibré</a:t>
            </a:r>
            <a:endParaRPr kumimoji="0" lang="fr-CA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rapèze 10"/>
          <p:cNvSpPr/>
          <p:nvPr>
            <p:custDataLst>
              <p:tags r:id="rId5"/>
            </p:custDataLst>
          </p:nvPr>
        </p:nvSpPr>
        <p:spPr bwMode="auto">
          <a:xfrm>
            <a:off x="1115616" y="1981220"/>
            <a:ext cx="6624736" cy="1656184"/>
          </a:xfrm>
          <a:prstGeom prst="trapezoi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recherche pour un gestionnaire d’immobilier mondial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gestionnaires sont retenus pour entrevue à l’interne chez SAI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gestionnaires sont retenus pour une entrevue de finaliste avec le comité de retraite</a:t>
            </a:r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 bwMode="auto">
          <a:xfrm>
            <a:off x="1547664" y="1405156"/>
            <a:ext cx="5760640" cy="57606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comité de retraite décide d’opter pour le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fonds d’immobilier mondial de UBS</a:t>
            </a:r>
            <a:endParaRPr kumimoji="0" lang="fr-CA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39044" y="5013176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/>
              <a:t>1</a:t>
            </a:r>
          </a:p>
        </p:txBody>
      </p:sp>
      <p:sp>
        <p:nvSpPr>
          <p:cNvPr id="15" name="ZoneTexte 14"/>
          <p:cNvSpPr txBox="1"/>
          <p:nvPr>
            <p:custDataLst>
              <p:tags r:id="rId8"/>
            </p:custDataLst>
          </p:nvPr>
        </p:nvSpPr>
        <p:spPr>
          <a:xfrm>
            <a:off x="39044" y="3659500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/>
              <a:t>2</a:t>
            </a:r>
          </a:p>
        </p:txBody>
      </p:sp>
      <p:sp>
        <p:nvSpPr>
          <p:cNvPr id="16" name="ZoneTexte 15"/>
          <p:cNvSpPr txBox="1"/>
          <p:nvPr>
            <p:custDataLst>
              <p:tags r:id="rId9"/>
            </p:custDataLst>
          </p:nvPr>
        </p:nvSpPr>
        <p:spPr>
          <a:xfrm>
            <a:off x="24509" y="2204864"/>
            <a:ext cx="465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/>
              <a:t>3</a:t>
            </a:r>
          </a:p>
        </p:txBody>
      </p:sp>
      <p:sp>
        <p:nvSpPr>
          <p:cNvPr id="17" name="ZoneTexte 16"/>
          <p:cNvSpPr txBox="1"/>
          <p:nvPr>
            <p:custDataLst>
              <p:tags r:id="rId10"/>
            </p:custDataLst>
          </p:nvPr>
        </p:nvSpPr>
        <p:spPr>
          <a:xfrm>
            <a:off x="59925" y="1196752"/>
            <a:ext cx="465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55715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Fonds d’immobilier mondial de UBS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						</a:t>
            </a: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fonds sous-jacent : 23</a:t>
            </a: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propriétés : Plus de 2 800 </a:t>
            </a: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Valeur sous-jacente des propriétés : 177 milliards</a:t>
            </a: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géographique (au 31 décembre 2018):</a:t>
            </a:r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400" dirty="0"/>
          </a:p>
          <a:p>
            <a:pPr algn="just"/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Devises étrangères couvertes</a:t>
            </a:r>
            <a:endParaRPr lang="fr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A" sz="22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77480"/>
            <a:ext cx="511320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6586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Fonds d’immobilier mondial de UBS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						</a:t>
            </a: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sectorielle (au 31 décembre 2018):</a:t>
            </a:r>
            <a:endParaRPr lang="fr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de rendement: IPC+ 4,5%</a:t>
            </a:r>
          </a:p>
          <a:p>
            <a:pPr lvl="1" algn="just"/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nous attendons à un rendement d’environ 6% sur ce placement</a:t>
            </a: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Frais de gestion : 0,6 % </a:t>
            </a:r>
          </a:p>
          <a:p>
            <a:pPr lvl="1" algn="just"/>
            <a:endParaRPr lang="fr-CA" sz="2200" dirty="0"/>
          </a:p>
          <a:p>
            <a:pPr lvl="1" algn="just"/>
            <a:endParaRPr lang="fr-CA" sz="2200" dirty="0"/>
          </a:p>
          <a:p>
            <a:pPr lvl="1" algn="just"/>
            <a:endParaRPr lang="fr-CA" sz="22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  <a:p>
            <a:pPr algn="just"/>
            <a:endParaRPr lang="fr-CA" sz="2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4536504" cy="2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661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04" y="4293096"/>
            <a:ext cx="88879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CA" altLang="fr-FR" sz="4800" b="1" kern="0" dirty="0">
                <a:solidFill>
                  <a:srgbClr val="0033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Choix à la retraite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fr-CA" altLang="fr-FR" sz="2000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 descr="Services actuariels SAI"/>
          <p:cNvPicPr/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8" y="1206500"/>
            <a:ext cx="20574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SaiAdNet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08405"/>
            <a:ext cx="5486400" cy="2239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0164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Montants non-immobilisés</a:t>
            </a:r>
          </a:p>
          <a:p>
            <a:pPr marL="457200" lvl="1" indent="0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Cotisations volontaires</a:t>
            </a:r>
          </a:p>
          <a:p>
            <a:pPr marL="1241425" lvl="2" indent="-342900">
              <a:buFont typeface="Wingdings" panose="05000000000000000000" pitchFamily="2" charset="2"/>
              <a:buChar char="Ø"/>
            </a:pPr>
            <a:r>
              <a:rPr lang="fr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Cotisation maximale de 6,0% de votre salaire</a:t>
            </a:r>
          </a:p>
          <a:p>
            <a:pPr marL="800100" lvl="1" indent="-342900">
              <a:buFont typeface="+mj-lt"/>
              <a:buAutoNum type="arabicPeriod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Transferts non-immobilisés</a:t>
            </a:r>
          </a:p>
          <a:p>
            <a:pPr marL="1241425" lvl="2" indent="-342900">
              <a:buFont typeface="Wingdings" panose="05000000000000000000" pitchFamily="2" charset="2"/>
              <a:buChar char="Ø"/>
            </a:pPr>
            <a:r>
              <a:rPr lang="fr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Provenant d’un REER personnel par exemple</a:t>
            </a:r>
          </a:p>
          <a:p>
            <a:pPr marL="457200" lvl="1" indent="0">
              <a:buNone/>
            </a:pPr>
            <a:endParaRPr lang="fr-CA" sz="1000" dirty="0"/>
          </a:p>
          <a:p>
            <a:pPr marL="457200" lvl="1" indent="0">
              <a:buNone/>
            </a:pPr>
            <a:r>
              <a:rPr lang="fr-CA" sz="1000" dirty="0"/>
              <a:t>				</a:t>
            </a:r>
            <a:endParaRPr lang="fr-CA" sz="1400" dirty="0"/>
          </a:p>
          <a:p>
            <a:pPr marL="0" indent="0">
              <a:buNone/>
            </a:pP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2342911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Choix possibles pour les montants non-immobilisés</a:t>
            </a:r>
          </a:p>
          <a:p>
            <a:pPr marL="457200" lvl="1" indent="0">
              <a:buNone/>
            </a:pPr>
            <a:endParaRPr lang="fr-C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Remboursement</a:t>
            </a:r>
          </a:p>
          <a:p>
            <a:pPr marL="1355725" lvl="2" indent="-457200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fiduciaire retiendra directement les impôts sur le montant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inférieur à 5 000 $ : 21 %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5 001 $ et 15 000 $ : 30 %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15 001 $ et + : 35 %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1438" lvl="3" indent="-442913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chèque vous sera envoyé par la poste ou par messager (pour les montants de plus de 10 000 $)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 vers un REER</a:t>
            </a:r>
          </a:p>
          <a:p>
            <a:pPr marL="1341438" lvl="2" indent="-427038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 revenu accumulé dans le régime est exempt d'impôt pendant la période où les fonds demeurent dans le régime.</a:t>
            </a:r>
          </a:p>
          <a:p>
            <a:pPr marL="1341438" lvl="2" indent="-427038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1438" lvl="2" indent="-427038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Vous devez payer de l'impôt lorsque vous recevez des montants du régime.</a:t>
            </a:r>
            <a:endParaRPr lang="fr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fr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473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Choix possibles pour les montants non-immobilisés</a:t>
            </a:r>
          </a:p>
          <a:p>
            <a:pPr marL="457200" lvl="1" indent="0">
              <a:buNone/>
            </a:pPr>
            <a:endParaRPr lang="fr-C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 vers un FERR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L’émetteur doit commencer à vous verser un paiement minimum dans l’année suivant celle où le FERR est conclu.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n’y a aucun plafond au retrait.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revenus dans un FERR sont exonérés d’impôt et les montants payés d’un FERR sont imposables dès que vous les recevez.</a:t>
            </a:r>
          </a:p>
          <a:p>
            <a:pPr marL="914400" lvl="1" indent="-457200">
              <a:buFont typeface="+mj-lt"/>
              <a:buAutoNum type="arabicPeriod" startAt="3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Achat d’une rente auprès d’une compagnie d’assurance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Échange d’un montant forfaitaire contre un versement mensuel viager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rente peut être nivelée avec les programmes gouvernementaux</a:t>
            </a:r>
          </a:p>
          <a:p>
            <a:pPr marL="1984375" lvl="3" indent="-517525">
              <a:buFont typeface="Wingdings" panose="05000000000000000000" pitchFamily="2" charset="2"/>
              <a:buChar char="Ø"/>
            </a:pPr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60 ans avec la RRQ</a:t>
            </a:r>
          </a:p>
          <a:p>
            <a:pPr marL="1984375" lvl="3" indent="-517525">
              <a:buFont typeface="Wingdings" panose="05000000000000000000" pitchFamily="2" charset="2"/>
              <a:buChar char="Ø"/>
            </a:pPr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65 ans avec la PSV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mettons en compétition au moins 3 compagnies d’assurance pour obtenir la rente la plus élevée pour vous.</a:t>
            </a: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600" dirty="0"/>
              <a:t>				</a:t>
            </a:r>
            <a:endParaRPr lang="fr-CA" sz="1000" dirty="0"/>
          </a:p>
          <a:p>
            <a:pPr marL="0" indent="0">
              <a:buNone/>
            </a:pPr>
            <a:endParaRPr lang="fr-CA" sz="1400" dirty="0"/>
          </a:p>
          <a:p>
            <a:pPr marL="0" indent="0">
              <a:buNone/>
            </a:pP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3805895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04" y="4293096"/>
            <a:ext cx="88879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CA" altLang="fr-FR" sz="4800" b="1" kern="0" dirty="0">
                <a:solidFill>
                  <a:srgbClr val="0033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Survol du régime</a:t>
            </a:r>
            <a:endParaRPr lang="fr-CA" altLang="fr-FR" sz="4000" kern="0" dirty="0">
              <a:solidFill>
                <a:srgbClr val="00336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fr-CA" altLang="fr-FR" sz="2000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 descr="Services actuariels SAI"/>
          <p:cNvPicPr/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8" y="1206500"/>
            <a:ext cx="20574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Services actuariels SAI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16" y="1214884"/>
            <a:ext cx="5486400" cy="226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0922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- Montants immobilisés</a:t>
            </a:r>
          </a:p>
          <a:p>
            <a:pPr marL="457200" lvl="1" indent="0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Cotisations régulières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Cotisation salariale (6,0%)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Cotisation patronale (6,0%)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Transferts immobilisés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Provenant d’un autre régime de retraite par exemple</a:t>
            </a:r>
          </a:p>
          <a:p>
            <a:pPr marL="457200" lvl="1" indent="0">
              <a:buNone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9550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21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- Choix possibles pour les montants immobilisés</a:t>
            </a:r>
          </a:p>
          <a:p>
            <a:pPr marL="1371600" lvl="3" indent="0">
              <a:buNone/>
            </a:pPr>
            <a:endParaRPr lang="fr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 vers un REER immobilisé</a:t>
            </a:r>
          </a:p>
          <a:p>
            <a:pPr marL="1341438" lvl="2" indent="-427038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 revenu accumulé dans le régime est exempt d'impôt pendant la période où les fonds demeurent dans le régime.</a:t>
            </a:r>
          </a:p>
          <a:p>
            <a:pPr marL="1341438" lvl="2" indent="-427038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1438" lvl="2" indent="-427038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Aucun retrait ne peut être effectué à même le REER immobilisé.</a:t>
            </a:r>
            <a:endParaRPr lang="fr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3"/>
            </a:pPr>
            <a:endParaRPr lang="fr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 vers un fonds de revenu viager (FRV)</a:t>
            </a:r>
          </a:p>
          <a:p>
            <a:pPr marL="1341438" lvl="2" indent="-427038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Permets, comme le FERR, de retirer un montant périodique et l’émetteur doit commencer à vous verser un paiement minimum dans l’année suivant celle où le FRV est conclu.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1438" lvl="2" indent="-427038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différence du FERR, dans lequel il n'existe aucun plafond, le FRV ne permet pas de retirer plus que le maximum autorisé chaque année.</a:t>
            </a:r>
          </a:p>
          <a:p>
            <a:pPr marL="1341438" lvl="2" indent="-427038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1438" lvl="2" indent="-427038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FRV collectif pour les employés syndiqués de Vidéotron - Région Ouest du Québec de Desjardins Sécurité financière</a:t>
            </a:r>
          </a:p>
        </p:txBody>
      </p:sp>
    </p:spTree>
    <p:extLst>
      <p:ext uri="{BB962C8B-B14F-4D97-AF65-F5344CB8AC3E}">
        <p14:creationId xmlns:p14="http://schemas.microsoft.com/office/powerpoint/2010/main" val="8161209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Choix possibles à la retraite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- Choix possibles pour les montants immobilisés</a:t>
            </a:r>
          </a:p>
          <a:p>
            <a:pPr marL="457200" lvl="1" indent="0">
              <a:buNone/>
            </a:pPr>
            <a:endParaRPr lang="fr-C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 vers un fonds de revenu viager restreint (FRVR)</a:t>
            </a:r>
          </a:p>
          <a:p>
            <a:pPr marL="1355725" lvl="2" indent="-457200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Identique à un FRV à une exception:</a:t>
            </a:r>
          </a:p>
          <a:p>
            <a:pPr marL="857250" lvl="1" indent="-400050">
              <a:buFont typeface="+mj-lt"/>
              <a:buAutoNum type="romanLcPeriod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Possibilité du titulaire de débloquer jusqu’à 50% de la valeur du compte.</a:t>
            </a:r>
          </a:p>
          <a:p>
            <a:pPr marL="857250" lvl="1" indent="-400050">
              <a:buFont typeface="+mj-lt"/>
              <a:buAutoNum type="romanLcPeriod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L’option doit être choisie dans les 60 jours suivant la constitution du FRVR. </a:t>
            </a:r>
          </a:p>
          <a:p>
            <a:pPr marL="914400" lvl="1" indent="-457200">
              <a:buFont typeface="+mj-lt"/>
              <a:buAutoNum type="arabicPeriod" startAt="3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4"/>
            </a:pPr>
            <a:r>
              <a:rPr lang="fr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Achat d’une rente auprès d’une compagnie d’assurance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Échange d’un montant forfaitaire contre un versement mensuel viager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rente peut être nivelée avec les programmes gouvernementaux</a:t>
            </a:r>
          </a:p>
          <a:p>
            <a:pPr marL="1984375" lvl="3" indent="-517525">
              <a:buFont typeface="Wingdings" panose="05000000000000000000" pitchFamily="2" charset="2"/>
              <a:buChar char="Ø"/>
            </a:pPr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60 ans avec la RRQ</a:t>
            </a:r>
          </a:p>
          <a:p>
            <a:pPr marL="1984375" lvl="3" indent="-517525">
              <a:buFont typeface="Wingdings" panose="05000000000000000000" pitchFamily="2" charset="2"/>
              <a:buChar char="Ø"/>
            </a:pPr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65 ans avec la PSV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mettons en compétition au moins 3 compagnies d’assurance pour obtenir la rente la plus élevée pour vous.</a:t>
            </a:r>
          </a:p>
          <a:p>
            <a:pPr marL="1431925" lvl="2" indent="-517525">
              <a:buFont typeface="Wingdings" panose="05000000000000000000" pitchFamily="2" charset="2"/>
              <a:buChar char="Ø"/>
            </a:pP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Wingdings" panose="05000000000000000000" pitchFamily="2" charset="2"/>
              <a:buChar char="Ø"/>
            </a:pP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prestation de décès dépendra de la forme de rente choisie.</a:t>
            </a:r>
          </a:p>
          <a:p>
            <a:pPr marL="1984375" lvl="3" indent="-517525">
              <a:buFont typeface="Wingdings" panose="05000000000000000000" pitchFamily="2" charset="2"/>
              <a:buChar char="Ø"/>
            </a:pPr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Période garantie</a:t>
            </a:r>
          </a:p>
          <a:p>
            <a:pPr marL="1984375" lvl="3" indent="-517525">
              <a:buFont typeface="Wingdings" panose="05000000000000000000" pitchFamily="2" charset="2"/>
              <a:buChar char="Ø"/>
            </a:pPr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Réversibilité au conjoint	</a:t>
            </a:r>
            <a:r>
              <a:rPr lang="fr-CA" sz="600" dirty="0"/>
              <a:t>			</a:t>
            </a:r>
            <a:endParaRPr lang="fr-CA" sz="1000" dirty="0"/>
          </a:p>
          <a:p>
            <a:pPr marL="0" indent="0">
              <a:buNone/>
            </a:pPr>
            <a:endParaRPr lang="fr-CA" sz="1400" dirty="0"/>
          </a:p>
          <a:p>
            <a:pPr marL="0" indent="0">
              <a:buNone/>
            </a:pP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98258271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Comparaison des différentes options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23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</a:p>
          <a:p>
            <a:pPr marL="457200" lvl="1" indent="0">
              <a:buNone/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Âge à la retraite: 60 ans</a:t>
            </a:r>
          </a:p>
          <a:p>
            <a:pPr marL="457200" lvl="1" indent="0">
              <a:buNone/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Solde à la retraite: 350 000 $</a:t>
            </a:r>
            <a:r>
              <a:rPr lang="fr-CA" sz="600" dirty="0"/>
              <a:t>				</a:t>
            </a:r>
            <a:endParaRPr lang="fr-CA" sz="1000" dirty="0"/>
          </a:p>
          <a:p>
            <a:pPr marL="0" indent="0">
              <a:buNone/>
            </a:pPr>
            <a:endParaRPr lang="fr-CA" sz="1400" dirty="0"/>
          </a:p>
          <a:p>
            <a:pPr marL="0" indent="0">
              <a:buNone/>
            </a:pPr>
            <a:endParaRPr lang="fr-CA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6" y="1629368"/>
            <a:ext cx="8780092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8028384" y="537321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27 200 $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8028384" y="486916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46 600 $</a:t>
            </a: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8028384" y="423212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73 300 $</a:t>
            </a: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7956376" y="242088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Solde restant à 90 ans</a:t>
            </a:r>
          </a:p>
        </p:txBody>
      </p:sp>
    </p:spTree>
    <p:extLst>
      <p:ext uri="{BB962C8B-B14F-4D97-AF65-F5344CB8AC3E}">
        <p14:creationId xmlns:p14="http://schemas.microsoft.com/office/powerpoint/2010/main" val="286159516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04" y="4293096"/>
            <a:ext cx="88879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CA" altLang="fr-FR" sz="4800" b="1" kern="0" dirty="0">
                <a:solidFill>
                  <a:srgbClr val="0033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SaiAdNet</a:t>
            </a:r>
            <a:endParaRPr lang="fr-CA" altLang="fr-FR" sz="2000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 descr="Services actuariels SAI"/>
          <p:cNvPicPr/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8" y="1206500"/>
            <a:ext cx="20574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41" y="1209675"/>
            <a:ext cx="55149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2940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SaiAdNet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620688"/>
            <a:ext cx="8424936" cy="6048672"/>
          </a:xfrm>
        </p:spPr>
        <p:txBody>
          <a:bodyPr/>
          <a:lstStyle/>
          <a:p>
            <a:pPr marL="457200" lvl="1" indent="0" algn="ctr">
              <a:buNone/>
            </a:pPr>
            <a:r>
              <a:rPr lang="fr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Web de votre régime de retraite:</a:t>
            </a:r>
          </a:p>
          <a:p>
            <a:pPr marL="457200" lvl="1" indent="0" algn="ctr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mon.saiadnet.qc.ca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30" y="1360476"/>
            <a:ext cx="4900540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898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SaiAdNet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26</a:t>
            </a:fld>
            <a:endParaRPr lang="fr-CA"/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6" y="836712"/>
            <a:ext cx="7995409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50587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SaiAdNet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27</a:t>
            </a:fld>
            <a:endParaRPr lang="fr-CA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1" y="836712"/>
            <a:ext cx="8152298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3721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SaiAdNet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28</a:t>
            </a:fld>
            <a:endParaRPr lang="fr-CA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927100"/>
            <a:ext cx="7153275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3721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SaiAdNet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29</a:t>
            </a:fld>
            <a:endParaRPr lang="fr-CA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52736"/>
            <a:ext cx="82534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372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Évolution démographique du régime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						</a:t>
            </a:r>
            <a:endParaRPr lang="fr-CA" sz="1400" dirty="0"/>
          </a:p>
          <a:p>
            <a:pPr marL="0" indent="0">
              <a:buNone/>
            </a:pPr>
            <a:endParaRPr lang="fr-CA" sz="1400" dirty="0"/>
          </a:p>
          <a:p>
            <a:pPr marL="0" indent="0">
              <a:buNone/>
            </a:pPr>
            <a:endParaRPr lang="fr-CA" sz="14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7580812"/>
              </p:ext>
            </p:extLst>
          </p:nvPr>
        </p:nvGraphicFramePr>
        <p:xfrm>
          <a:off x="1206822" y="4869160"/>
          <a:ext cx="653353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décembre 2018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Actifs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Inactifs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Fonds Général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Fonds Transition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Fonds Intermédiaire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919336"/>
            <a:ext cx="6219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8339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2771800" y="2252504"/>
            <a:ext cx="35566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19695967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Évolution de la valeur marchande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Fonds Général	</a:t>
            </a:r>
            <a:r>
              <a:rPr lang="fr-CA" sz="1000" dirty="0"/>
              <a:t>					</a:t>
            </a:r>
            <a:endParaRPr lang="fr-CA" sz="1400" dirty="0"/>
          </a:p>
          <a:p>
            <a:pPr marL="0" indent="0">
              <a:buNone/>
            </a:pPr>
            <a:endParaRPr lang="fr-CA" sz="1400" dirty="0"/>
          </a:p>
          <a:p>
            <a:pPr marL="0" indent="0">
              <a:buNone/>
            </a:pPr>
            <a:endParaRPr lang="fr-CA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" y="1521224"/>
            <a:ext cx="9102065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9890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Évolution de la valeur marchande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8720"/>
            <a:ext cx="8424936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Fonds Transition</a:t>
            </a:r>
          </a:p>
          <a:p>
            <a:pPr marL="457200" lvl="1" indent="0">
              <a:buNone/>
            </a:pPr>
            <a:endParaRPr lang="fr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fr-C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Valeur totale de la caisse au 31 décembre 2018 </a:t>
            </a:r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335,8 millions $</a:t>
            </a:r>
            <a:endParaRPr lang="fr-CA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556792"/>
            <a:ext cx="9072000" cy="371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5651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04" y="4293096"/>
            <a:ext cx="88879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20725" indent="-263525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rgbClr val="0E2138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CA" altLang="fr-FR" sz="4800" b="1" kern="0" dirty="0">
                <a:solidFill>
                  <a:srgbClr val="0033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Suivi de l’actif</a:t>
            </a:r>
            <a:endParaRPr lang="fr-CA" altLang="fr-FR" sz="4000" kern="0" dirty="0">
              <a:solidFill>
                <a:srgbClr val="00336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fr-CA" altLang="fr-FR" sz="2000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 descr="Services actuariels SAI"/>
          <p:cNvPicPr/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8" y="1206500"/>
            <a:ext cx="20574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Services actuariels SAI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13738"/>
            <a:ext cx="5486400" cy="2239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4250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Rendements nets de frais en 2018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8856984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						</a:t>
            </a: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Rendement de -3,1% en 2018 pour le </a:t>
            </a:r>
            <a:r>
              <a:rPr lang="fr-C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Fonds général</a:t>
            </a:r>
            <a:endParaRPr lang="fr-C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Rendement de -1,3% en 2018 pour le </a:t>
            </a:r>
            <a:r>
              <a:rPr lang="fr-C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Fonds transition</a:t>
            </a:r>
          </a:p>
          <a:p>
            <a:pPr algn="just"/>
            <a:endParaRPr lang="fr-C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rendement médian de l’univers des fonds équilibrés SAI est de -2,7% en 2018 (avant frais)</a:t>
            </a:r>
          </a:p>
          <a:p>
            <a:pPr algn="just"/>
            <a:endParaRPr lang="fr-C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Rendement du Fonds général dans le </a:t>
            </a:r>
            <a:r>
              <a:rPr lang="fr-C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quartile </a:t>
            </a:r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l’univers des fonds équilibrés SAI</a:t>
            </a:r>
          </a:p>
          <a:p>
            <a:pPr algn="just"/>
            <a:endParaRPr lang="fr-CA" sz="2600" dirty="0"/>
          </a:p>
          <a:p>
            <a:pPr marL="0" indent="0" algn="just">
              <a:buNone/>
            </a:pPr>
            <a:endParaRPr lang="fr-CA" sz="2600" dirty="0"/>
          </a:p>
          <a:p>
            <a:pPr marL="0" indent="0" algn="just">
              <a:buNone/>
            </a:pPr>
            <a:endParaRPr lang="fr-CA" sz="2000" dirty="0"/>
          </a:p>
          <a:p>
            <a:pPr lvl="1"/>
            <a:endParaRPr lang="fr-CA" sz="1500" dirty="0"/>
          </a:p>
          <a:p>
            <a:pPr lvl="1"/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0727034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Les marchés en 2018… et le rebond depuis le début 2019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96" y="620688"/>
            <a:ext cx="9073008" cy="5760640"/>
          </a:xfrm>
        </p:spPr>
        <p:txBody>
          <a:bodyPr/>
          <a:lstStyle/>
          <a:p>
            <a:pPr marL="457200" lvl="1" indent="0">
              <a:buNone/>
            </a:pPr>
            <a:r>
              <a:rPr lang="fr-CA" sz="1000" dirty="0"/>
              <a:t>	</a:t>
            </a:r>
            <a:endParaRPr lang="fr-CA" sz="1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1" y="1412776"/>
            <a:ext cx="432048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>
            <p:custDataLst>
              <p:tags r:id="rId5"/>
            </p:custDataLst>
          </p:nvPr>
        </p:nvSpPr>
        <p:spPr bwMode="auto">
          <a:xfrm>
            <a:off x="185995" y="620688"/>
            <a:ext cx="4320481" cy="43204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marchés en 2018</a:t>
            </a:r>
            <a:endParaRPr kumimoji="0" lang="fr-C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4650492" y="620688"/>
            <a:ext cx="4430978" cy="43204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Rebond des marchés depuis 2019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(du 1</a:t>
            </a:r>
            <a:r>
              <a:rPr kumimoji="0" lang="fr-CA" sz="2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kumimoji="0" lang="fr-C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janvier au</a:t>
            </a:r>
            <a:r>
              <a:rPr kumimoji="0" lang="fr-CA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 mars 2019)</a:t>
            </a:r>
            <a:endParaRPr kumimoji="0" lang="fr-C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7"/>
            </p:custDataLst>
          </p:nvPr>
        </p:nvSpPr>
        <p:spPr>
          <a:xfrm>
            <a:off x="162293" y="5579725"/>
            <a:ext cx="8643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rendement du Fonds général est de 6,4% du 1</a:t>
            </a:r>
            <a:r>
              <a:rPr lang="fr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janvier au 31 mars 2019</a:t>
            </a:r>
          </a:p>
        </p:txBody>
      </p:sp>
      <p:sp>
        <p:nvSpPr>
          <p:cNvPr id="17" name="ZoneTexte 16"/>
          <p:cNvSpPr txBox="1"/>
          <p:nvPr>
            <p:custDataLst>
              <p:tags r:id="rId8"/>
            </p:custDataLst>
          </p:nvPr>
        </p:nvSpPr>
        <p:spPr>
          <a:xfrm>
            <a:off x="148107" y="5909210"/>
            <a:ext cx="8879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rendement du Fonds transition est de 3,5% du 1</a:t>
            </a:r>
            <a:r>
              <a:rPr lang="fr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janvier au 31 mars 2019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412404"/>
            <a:ext cx="4320909" cy="3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5496" y="5157192"/>
            <a:ext cx="9081471" cy="2880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Note</a:t>
            </a:r>
            <a:r>
              <a:rPr lang="fr-CA" sz="750" dirty="0">
                <a:solidFill>
                  <a:schemeClr val="tx1"/>
                </a:solidFill>
                <a:latin typeface="Tahoma" pitchFamily="34" charset="0"/>
              </a:rPr>
              <a:t>: </a:t>
            </a:r>
            <a:r>
              <a:rPr kumimoji="0" lang="fr-CA" sz="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FTSE March</a:t>
            </a:r>
            <a:r>
              <a:rPr lang="fr-CA" sz="750" dirty="0">
                <a:solidFill>
                  <a:schemeClr val="tx1"/>
                </a:solidFill>
                <a:latin typeface="Tahoma" pitchFamily="34" charset="0"/>
              </a:rPr>
              <a:t>é monétaire 91 jours pour les bons du Trésor, </a:t>
            </a:r>
            <a:r>
              <a:rPr kumimoji="0" lang="fr-CA" sz="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FTSE Canad</a:t>
            </a:r>
            <a:r>
              <a:rPr lang="fr-CA" sz="750" dirty="0">
                <a:solidFill>
                  <a:schemeClr val="tx1"/>
                </a:solidFill>
                <a:latin typeface="Tahoma" pitchFamily="34" charset="0"/>
              </a:rPr>
              <a:t>a Univers pour les obligations canadiennes, S&amp;P TSX pour les actions canadiennes, MSCI Monde pour les actions mondiales, MSCI/REALPAC Canada </a:t>
            </a:r>
            <a:r>
              <a:rPr lang="fr-CA" sz="750" dirty="0" err="1">
                <a:solidFill>
                  <a:schemeClr val="tx1"/>
                </a:solidFill>
                <a:latin typeface="Tahoma" pitchFamily="34" charset="0"/>
              </a:rPr>
              <a:t>Property</a:t>
            </a:r>
            <a:r>
              <a:rPr lang="fr-CA" sz="75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fr-CA" sz="750" dirty="0" err="1">
                <a:solidFill>
                  <a:schemeClr val="tx1"/>
                </a:solidFill>
                <a:latin typeface="Tahoma" pitchFamily="34" charset="0"/>
              </a:rPr>
              <a:t>Fund</a:t>
            </a:r>
            <a:r>
              <a:rPr lang="fr-CA" sz="750" dirty="0">
                <a:solidFill>
                  <a:schemeClr val="tx1"/>
                </a:solidFill>
                <a:latin typeface="Tahoma" pitchFamily="34" charset="0"/>
              </a:rPr>
              <a:t> Index pour l’immobilier canadien et résultats du rapport annuel 2018 de la Caisse de dépôt et placement du Québec pour les autres marchés privés.</a:t>
            </a:r>
            <a:endParaRPr kumimoji="0" lang="fr-CA" sz="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010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sz="2000" dirty="0"/>
              <a:t>Performance des gestionnaires du Fonds général en 2018</a:t>
            </a:r>
            <a:endParaRPr lang="fr-CA" alt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F8EE785-CCCB-4BF3-80C6-C3361A018624}" type="slidenum">
              <a:rPr lang="fr-CA" smtClean="0"/>
              <a:pPr/>
              <a:t>9</a:t>
            </a:fld>
            <a:endParaRPr lang="fr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18"/>
            <a:ext cx="7632848" cy="530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5404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24377</TotalTime>
  <Words>1114</Words>
  <Application>Microsoft Office PowerPoint</Application>
  <PresentationFormat>Affichage à l'écran (4:3)</PresentationFormat>
  <Paragraphs>299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Century Gothic</vt:lpstr>
      <vt:lpstr>Tahoma</vt:lpstr>
      <vt:lpstr>Times New Roman</vt:lpstr>
      <vt:lpstr>Trebuchet MS</vt:lpstr>
      <vt:lpstr>Wingdings</vt:lpstr>
      <vt:lpstr>Modèle par défaut</vt:lpstr>
      <vt:lpstr>Présentation PowerPoint</vt:lpstr>
      <vt:lpstr>Présentation PowerPoint</vt:lpstr>
      <vt:lpstr>Évolution démographique du régime</vt:lpstr>
      <vt:lpstr>Évolution de la valeur marchande</vt:lpstr>
      <vt:lpstr>Évolution de la valeur marchande</vt:lpstr>
      <vt:lpstr>Présentation PowerPoint</vt:lpstr>
      <vt:lpstr>Rendements nets de frais en 2018</vt:lpstr>
      <vt:lpstr>Les marchés en 2018… et le rebond depuis le début 2019</vt:lpstr>
      <vt:lpstr>Performance des gestionnaires du Fonds général en 2018</vt:lpstr>
      <vt:lpstr>Rendements nets de frais par année de calendrier</vt:lpstr>
      <vt:lpstr>Modification à la politique du Fonds général en 2018</vt:lpstr>
      <vt:lpstr>Pourquoi le retrait du fonds à rendement absolu ?</vt:lpstr>
      <vt:lpstr>Processus pour remplacer le fonds à rendement absolu</vt:lpstr>
      <vt:lpstr>Fonds d’immobilier mondial de UBS</vt:lpstr>
      <vt:lpstr>Fonds d’immobilier mondial de UBS</vt:lpstr>
      <vt:lpstr>Présentation PowerPoint</vt:lpstr>
      <vt:lpstr>Choix possibles à la retraite</vt:lpstr>
      <vt:lpstr>Choix possibles à la retraite</vt:lpstr>
      <vt:lpstr>Choix possibles à la retraite</vt:lpstr>
      <vt:lpstr>Choix possibles à la retraite</vt:lpstr>
      <vt:lpstr>Choix possibles à la retraite</vt:lpstr>
      <vt:lpstr>Choix possibles à la retraite</vt:lpstr>
      <vt:lpstr>Comparaison des différentes options</vt:lpstr>
      <vt:lpstr>Présentation PowerPoint</vt:lpstr>
      <vt:lpstr>SaiAdNet</vt:lpstr>
      <vt:lpstr>SaiAdNet</vt:lpstr>
      <vt:lpstr>SaiAdNet</vt:lpstr>
      <vt:lpstr>SaiAdNet</vt:lpstr>
      <vt:lpstr>SaiAdNet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</dc:creator>
  <cp:lastModifiedBy>Guy Gagne</cp:lastModifiedBy>
  <cp:revision>1500</cp:revision>
  <cp:lastPrinted>2018-03-02T19:40:37Z</cp:lastPrinted>
  <dcterms:created xsi:type="dcterms:W3CDTF">1601-01-01T00:00:00Z</dcterms:created>
  <dcterms:modified xsi:type="dcterms:W3CDTF">2019-04-24T19:20:43Z</dcterms:modified>
</cp:coreProperties>
</file>